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1" r:id="rId6"/>
    <p:sldId id="273" r:id="rId7"/>
    <p:sldId id="258" r:id="rId8"/>
    <p:sldId id="257" r:id="rId9"/>
    <p:sldId id="259" r:id="rId10"/>
    <p:sldId id="270" r:id="rId11"/>
    <p:sldId id="274" r:id="rId12"/>
    <p:sldId id="261" r:id="rId13"/>
    <p:sldId id="262" r:id="rId14"/>
    <p:sldId id="263" r:id="rId15"/>
    <p:sldId id="264" r:id="rId16"/>
    <p:sldId id="265" r:id="rId17"/>
    <p:sldId id="268" r:id="rId18"/>
    <p:sldId id="266" r:id="rId19"/>
    <p:sldId id="267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A46B2-A3A2-754F-9562-84B357EFAFE8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E5DC7-7B76-5549-9978-FE5CEE12EC7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Political Machines</a:t>
          </a:r>
          <a:endParaRPr lang="en-US" dirty="0">
            <a:solidFill>
              <a:srgbClr val="000000"/>
            </a:solidFill>
          </a:endParaRPr>
        </a:p>
      </dgm:t>
    </dgm:pt>
    <dgm:pt modelId="{EB9FB102-3D24-7F4A-A4DA-578D6705944B}" type="parTrans" cxnId="{7A2B05D9-2B3D-264A-BB8E-E98052D925B6}">
      <dgm:prSet/>
      <dgm:spPr/>
      <dgm:t>
        <a:bodyPr/>
        <a:lstStyle/>
        <a:p>
          <a:endParaRPr lang="en-US"/>
        </a:p>
      </dgm:t>
    </dgm:pt>
    <dgm:pt modelId="{ACFB0280-438E-CB40-A4F1-A3E6EC981DC8}" type="sibTrans" cxnId="{7A2B05D9-2B3D-264A-BB8E-E98052D925B6}">
      <dgm:prSet/>
      <dgm:spPr/>
      <dgm:t>
        <a:bodyPr/>
        <a:lstStyle/>
        <a:p>
          <a:endParaRPr lang="en-US"/>
        </a:p>
      </dgm:t>
    </dgm:pt>
    <dgm:pt modelId="{69E69924-9AC3-B445-8EFF-9F503625076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Rapid growth </a:t>
          </a:r>
          <a:endParaRPr lang="en-US" dirty="0">
            <a:solidFill>
              <a:srgbClr val="000000"/>
            </a:solidFill>
          </a:endParaRPr>
        </a:p>
      </dgm:t>
    </dgm:pt>
    <dgm:pt modelId="{697AD8A9-82F7-C747-AF11-A5D6EB55C607}" type="parTrans" cxnId="{B39F6210-6A79-924F-B086-3B848D17E4DA}">
      <dgm:prSet/>
      <dgm:spPr/>
      <dgm:t>
        <a:bodyPr/>
        <a:lstStyle/>
        <a:p>
          <a:endParaRPr lang="en-US"/>
        </a:p>
      </dgm:t>
    </dgm:pt>
    <dgm:pt modelId="{D2BED950-8B80-F442-B943-009EE82B74C3}" type="sibTrans" cxnId="{B39F6210-6A79-924F-B086-3B848D17E4DA}">
      <dgm:prSet/>
      <dgm:spPr/>
      <dgm:t>
        <a:bodyPr/>
        <a:lstStyle/>
        <a:p>
          <a:endParaRPr lang="en-US"/>
        </a:p>
      </dgm:t>
    </dgm:pt>
    <dgm:pt modelId="{3362571B-25D5-BA46-93E7-F6C67A5C3D6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Inefficient government</a:t>
          </a:r>
          <a:endParaRPr lang="en-US" dirty="0">
            <a:solidFill>
              <a:srgbClr val="000000"/>
            </a:solidFill>
          </a:endParaRPr>
        </a:p>
      </dgm:t>
    </dgm:pt>
    <dgm:pt modelId="{85C36D3E-098B-C14D-A7D3-5FDE0663E165}" type="parTrans" cxnId="{BDC05566-2852-1549-845E-AB202708157D}">
      <dgm:prSet/>
      <dgm:spPr/>
      <dgm:t>
        <a:bodyPr/>
        <a:lstStyle/>
        <a:p>
          <a:endParaRPr lang="en-US"/>
        </a:p>
      </dgm:t>
    </dgm:pt>
    <dgm:pt modelId="{F3FEB94E-9403-FE43-B44F-F4CFD5BD1937}" type="sibTrans" cxnId="{BDC05566-2852-1549-845E-AB202708157D}">
      <dgm:prSet/>
      <dgm:spPr/>
      <dgm:t>
        <a:bodyPr/>
        <a:lstStyle/>
        <a:p>
          <a:endParaRPr lang="en-US"/>
        </a:p>
      </dgm:t>
    </dgm:pt>
    <dgm:pt modelId="{DE1F0BBC-19C5-1643-AB14-786F97B99E6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Social</a:t>
          </a:r>
          <a:r>
            <a:rPr lang="en-US" dirty="0" smtClean="0"/>
            <a:t> </a:t>
          </a:r>
          <a:r>
            <a:rPr lang="en-US" dirty="0" smtClean="0">
              <a:solidFill>
                <a:srgbClr val="000000"/>
              </a:solidFill>
            </a:rPr>
            <a:t>Darwinism</a:t>
          </a:r>
          <a:r>
            <a:rPr lang="en-US" dirty="0" smtClean="0"/>
            <a:t> </a:t>
          </a:r>
          <a:endParaRPr lang="en-US" dirty="0"/>
        </a:p>
      </dgm:t>
    </dgm:pt>
    <dgm:pt modelId="{232D1912-C9BA-D64E-97DD-1676762C3857}" type="parTrans" cxnId="{CD91048C-C3A9-4E4D-B6AA-BA9C5ACAD571}">
      <dgm:prSet/>
      <dgm:spPr/>
      <dgm:t>
        <a:bodyPr/>
        <a:lstStyle/>
        <a:p>
          <a:endParaRPr lang="en-US"/>
        </a:p>
      </dgm:t>
    </dgm:pt>
    <dgm:pt modelId="{7E29F3F7-E25D-7E42-895B-BD27F34F3F47}" type="sibTrans" cxnId="{CD91048C-C3A9-4E4D-B6AA-BA9C5ACAD571}">
      <dgm:prSet/>
      <dgm:spPr/>
      <dgm:t>
        <a:bodyPr/>
        <a:lstStyle/>
        <a:p>
          <a:endParaRPr lang="en-US"/>
        </a:p>
      </dgm:t>
    </dgm:pt>
    <dgm:pt modelId="{02EFBD77-FFF8-4E44-9904-D6B00257A7BA}" type="pres">
      <dgm:prSet presAssocID="{1E9A46B2-A3A2-754F-9562-84B357EFAF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1236B4A-31D7-5942-A9F5-721B1AFD98FE}" type="pres">
      <dgm:prSet presAssocID="{C8AE5DC7-7B76-5549-9978-FE5CEE12EC71}" presName="singleCycle" presStyleCnt="0"/>
      <dgm:spPr/>
    </dgm:pt>
    <dgm:pt modelId="{48A8CCB3-28B2-5A44-81EE-60290332E98F}" type="pres">
      <dgm:prSet presAssocID="{C8AE5DC7-7B76-5549-9978-FE5CEE12EC71}" presName="singleCenter" presStyleLbl="node1" presStyleIdx="0" presStyleCnt="4" custScaleX="118884" custScaleY="13772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34DB794-9DCB-DE4E-9107-2B9692F92A93}" type="pres">
      <dgm:prSet presAssocID="{697AD8A9-82F7-C747-AF11-A5D6EB55C607}" presName="Name56" presStyleLbl="parChTrans1D2" presStyleIdx="0" presStyleCnt="3"/>
      <dgm:spPr/>
      <dgm:t>
        <a:bodyPr/>
        <a:lstStyle/>
        <a:p>
          <a:endParaRPr lang="en-US"/>
        </a:p>
      </dgm:t>
    </dgm:pt>
    <dgm:pt modelId="{4394CD17-6708-0D4C-B598-29F796977A23}" type="pres">
      <dgm:prSet presAssocID="{69E69924-9AC3-B445-8EFF-9F503625076D}" presName="text0" presStyleLbl="node1" presStyleIdx="1" presStyleCnt="4" custScaleX="221080" custScaleY="177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4D3B8-DCB5-FC4D-A882-4633A17A76C1}" type="pres">
      <dgm:prSet presAssocID="{85C36D3E-098B-C14D-A7D3-5FDE0663E16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CB69A853-A1C3-334F-8224-4398779DEDEA}" type="pres">
      <dgm:prSet presAssocID="{3362571B-25D5-BA46-93E7-F6C67A5C3D60}" presName="text0" presStyleLbl="node1" presStyleIdx="2" presStyleCnt="4" custScaleX="214381" custScaleY="205500" custRadScaleRad="134937" custRadScaleInc="-22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C56D5-6EDC-D64B-B667-354D8D810392}" type="pres">
      <dgm:prSet presAssocID="{232D1912-C9BA-D64E-97DD-1676762C385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64AE87F0-CD9F-5A4E-830B-C5D59E9F405D}" type="pres">
      <dgm:prSet presAssocID="{DE1F0BBC-19C5-1643-AB14-786F97B99E62}" presName="text0" presStyleLbl="node1" presStyleIdx="3" presStyleCnt="4" custScaleX="224237" custScaleY="177883" custRadScaleRad="127249" custRadScaleInc="21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F95D2-BF36-3F4A-8CC1-B82324C98918}" type="presOf" srcId="{DE1F0BBC-19C5-1643-AB14-786F97B99E62}" destId="{64AE87F0-CD9F-5A4E-830B-C5D59E9F405D}" srcOrd="0" destOrd="0" presId="urn:microsoft.com/office/officeart/2008/layout/RadialCluster"/>
    <dgm:cxn modelId="{4E01F77F-0771-8940-80DE-ECCF29CAF0A4}" type="presOf" srcId="{3362571B-25D5-BA46-93E7-F6C67A5C3D60}" destId="{CB69A853-A1C3-334F-8224-4398779DEDEA}" srcOrd="0" destOrd="0" presId="urn:microsoft.com/office/officeart/2008/layout/RadialCluster"/>
    <dgm:cxn modelId="{BDC05566-2852-1549-845E-AB202708157D}" srcId="{C8AE5DC7-7B76-5549-9978-FE5CEE12EC71}" destId="{3362571B-25D5-BA46-93E7-F6C67A5C3D60}" srcOrd="1" destOrd="0" parTransId="{85C36D3E-098B-C14D-A7D3-5FDE0663E165}" sibTransId="{F3FEB94E-9403-FE43-B44F-F4CFD5BD1937}"/>
    <dgm:cxn modelId="{7A2B05D9-2B3D-264A-BB8E-E98052D925B6}" srcId="{1E9A46B2-A3A2-754F-9562-84B357EFAFE8}" destId="{C8AE5DC7-7B76-5549-9978-FE5CEE12EC71}" srcOrd="0" destOrd="0" parTransId="{EB9FB102-3D24-7F4A-A4DA-578D6705944B}" sibTransId="{ACFB0280-438E-CB40-A4F1-A3E6EC981DC8}"/>
    <dgm:cxn modelId="{4846860B-79A0-C344-B180-08D5D0FF1417}" type="presOf" srcId="{697AD8A9-82F7-C747-AF11-A5D6EB55C607}" destId="{F34DB794-9DCB-DE4E-9107-2B9692F92A93}" srcOrd="0" destOrd="0" presId="urn:microsoft.com/office/officeart/2008/layout/RadialCluster"/>
    <dgm:cxn modelId="{B39F6210-6A79-924F-B086-3B848D17E4DA}" srcId="{C8AE5DC7-7B76-5549-9978-FE5CEE12EC71}" destId="{69E69924-9AC3-B445-8EFF-9F503625076D}" srcOrd="0" destOrd="0" parTransId="{697AD8A9-82F7-C747-AF11-A5D6EB55C607}" sibTransId="{D2BED950-8B80-F442-B943-009EE82B74C3}"/>
    <dgm:cxn modelId="{CD91048C-C3A9-4E4D-B6AA-BA9C5ACAD571}" srcId="{C8AE5DC7-7B76-5549-9978-FE5CEE12EC71}" destId="{DE1F0BBC-19C5-1643-AB14-786F97B99E62}" srcOrd="2" destOrd="0" parTransId="{232D1912-C9BA-D64E-97DD-1676762C3857}" sibTransId="{7E29F3F7-E25D-7E42-895B-BD27F34F3F47}"/>
    <dgm:cxn modelId="{D97375EF-9449-8A40-B09D-087A4FE89CE4}" type="presOf" srcId="{232D1912-C9BA-D64E-97DD-1676762C3857}" destId="{031C56D5-6EDC-D64B-B667-354D8D810392}" srcOrd="0" destOrd="0" presId="urn:microsoft.com/office/officeart/2008/layout/RadialCluster"/>
    <dgm:cxn modelId="{D39AA335-BFCC-A644-BDB1-47D55719DA43}" type="presOf" srcId="{85C36D3E-098B-C14D-A7D3-5FDE0663E165}" destId="{7504D3B8-DCB5-FC4D-A882-4633A17A76C1}" srcOrd="0" destOrd="0" presId="urn:microsoft.com/office/officeart/2008/layout/RadialCluster"/>
    <dgm:cxn modelId="{751CBB1A-CE4B-7A47-A6F6-31AD73054E9F}" type="presOf" srcId="{C8AE5DC7-7B76-5549-9978-FE5CEE12EC71}" destId="{48A8CCB3-28B2-5A44-81EE-60290332E98F}" srcOrd="0" destOrd="0" presId="urn:microsoft.com/office/officeart/2008/layout/RadialCluster"/>
    <dgm:cxn modelId="{C911B52E-8416-CA48-95C6-0B7F4563C8E1}" type="presOf" srcId="{69E69924-9AC3-B445-8EFF-9F503625076D}" destId="{4394CD17-6708-0D4C-B598-29F796977A23}" srcOrd="0" destOrd="0" presId="urn:microsoft.com/office/officeart/2008/layout/RadialCluster"/>
    <dgm:cxn modelId="{28AA4420-281E-5949-B82D-4C947A8819BD}" type="presOf" srcId="{1E9A46B2-A3A2-754F-9562-84B357EFAFE8}" destId="{02EFBD77-FFF8-4E44-9904-D6B00257A7BA}" srcOrd="0" destOrd="0" presId="urn:microsoft.com/office/officeart/2008/layout/RadialCluster"/>
    <dgm:cxn modelId="{BE842E16-65F0-3246-9C86-63D32188687A}" type="presParOf" srcId="{02EFBD77-FFF8-4E44-9904-D6B00257A7BA}" destId="{31236B4A-31D7-5942-A9F5-721B1AFD98FE}" srcOrd="0" destOrd="0" presId="urn:microsoft.com/office/officeart/2008/layout/RadialCluster"/>
    <dgm:cxn modelId="{94ACAF37-A577-F841-A22B-33360BDC6F1E}" type="presParOf" srcId="{31236B4A-31D7-5942-A9F5-721B1AFD98FE}" destId="{48A8CCB3-28B2-5A44-81EE-60290332E98F}" srcOrd="0" destOrd="0" presId="urn:microsoft.com/office/officeart/2008/layout/RadialCluster"/>
    <dgm:cxn modelId="{A6675008-E121-FD4B-B98E-C1A8AF3EE079}" type="presParOf" srcId="{31236B4A-31D7-5942-A9F5-721B1AFD98FE}" destId="{F34DB794-9DCB-DE4E-9107-2B9692F92A93}" srcOrd="1" destOrd="0" presId="urn:microsoft.com/office/officeart/2008/layout/RadialCluster"/>
    <dgm:cxn modelId="{4E381E75-69D2-1146-94D4-2DA85AB344BA}" type="presParOf" srcId="{31236B4A-31D7-5942-A9F5-721B1AFD98FE}" destId="{4394CD17-6708-0D4C-B598-29F796977A23}" srcOrd="2" destOrd="0" presId="urn:microsoft.com/office/officeart/2008/layout/RadialCluster"/>
    <dgm:cxn modelId="{4A02D3E0-98C4-0C40-95ED-8DDCD82DB421}" type="presParOf" srcId="{31236B4A-31D7-5942-A9F5-721B1AFD98FE}" destId="{7504D3B8-DCB5-FC4D-A882-4633A17A76C1}" srcOrd="3" destOrd="0" presId="urn:microsoft.com/office/officeart/2008/layout/RadialCluster"/>
    <dgm:cxn modelId="{08D2D3EA-8509-0D4D-B50B-EE8A9AC18F34}" type="presParOf" srcId="{31236B4A-31D7-5942-A9F5-721B1AFD98FE}" destId="{CB69A853-A1C3-334F-8224-4398779DEDEA}" srcOrd="4" destOrd="0" presId="urn:microsoft.com/office/officeart/2008/layout/RadialCluster"/>
    <dgm:cxn modelId="{E0EFB357-7B76-2A45-8647-4B2912B02839}" type="presParOf" srcId="{31236B4A-31D7-5942-A9F5-721B1AFD98FE}" destId="{031C56D5-6EDC-D64B-B667-354D8D810392}" srcOrd="5" destOrd="0" presId="urn:microsoft.com/office/officeart/2008/layout/RadialCluster"/>
    <dgm:cxn modelId="{3D5A37AE-957D-C14A-B698-324DB86A8DA6}" type="presParOf" srcId="{31236B4A-31D7-5942-A9F5-721B1AFD98FE}" destId="{64AE87F0-CD9F-5A4E-830B-C5D59E9F405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CCB3-28B2-5A44-81EE-60290332E98F}">
      <dsp:nvSpPr>
        <dsp:cNvPr id="0" name=""/>
        <dsp:cNvSpPr/>
      </dsp:nvSpPr>
      <dsp:spPr>
        <a:xfrm>
          <a:off x="3268108" y="1712823"/>
          <a:ext cx="1549082" cy="17945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</a:rPr>
            <a:t>Political Machines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3343728" y="1788443"/>
        <a:ext cx="1397842" cy="1643344"/>
      </dsp:txXfrm>
    </dsp:sp>
    <dsp:sp modelId="{F34DB794-9DCB-DE4E-9107-2B9692F92A93}">
      <dsp:nvSpPr>
        <dsp:cNvPr id="0" name=""/>
        <dsp:cNvSpPr/>
      </dsp:nvSpPr>
      <dsp:spPr>
        <a:xfrm rot="16200000">
          <a:off x="3876699" y="1546873"/>
          <a:ext cx="3318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89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4CD17-6708-0D4C-B598-29F796977A23}">
      <dsp:nvSpPr>
        <dsp:cNvPr id="0" name=""/>
        <dsp:cNvSpPr/>
      </dsp:nvSpPr>
      <dsp:spPr>
        <a:xfrm>
          <a:off x="3077609" y="-164764"/>
          <a:ext cx="1930080" cy="1545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0000"/>
              </a:solidFill>
            </a:rPr>
            <a:t>Rapid growth </a:t>
          </a:r>
          <a:endParaRPr lang="en-US" sz="3500" kern="1200" dirty="0">
            <a:solidFill>
              <a:srgbClr val="000000"/>
            </a:solidFill>
          </a:endParaRPr>
        </a:p>
      </dsp:txBody>
      <dsp:txXfrm>
        <a:off x="3153063" y="-89310"/>
        <a:ext cx="1779172" cy="1394779"/>
      </dsp:txXfrm>
    </dsp:sp>
    <dsp:sp modelId="{7504D3B8-DCB5-FC4D-A882-4633A17A76C1}">
      <dsp:nvSpPr>
        <dsp:cNvPr id="0" name=""/>
        <dsp:cNvSpPr/>
      </dsp:nvSpPr>
      <dsp:spPr>
        <a:xfrm rot="986364">
          <a:off x="4798421" y="2968586"/>
          <a:ext cx="918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82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9A853-A1C3-334F-8224-4398779DEDEA}">
      <dsp:nvSpPr>
        <dsp:cNvPr id="0" name=""/>
        <dsp:cNvSpPr/>
      </dsp:nvSpPr>
      <dsp:spPr>
        <a:xfrm>
          <a:off x="5697900" y="2477607"/>
          <a:ext cx="1871596" cy="17940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</a:rPr>
            <a:t>Inefficient government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5785479" y="2565186"/>
        <a:ext cx="1696438" cy="1618905"/>
      </dsp:txXfrm>
    </dsp:sp>
    <dsp:sp modelId="{031C56D5-6EDC-D64B-B667-354D8D810392}">
      <dsp:nvSpPr>
        <dsp:cNvPr id="0" name=""/>
        <dsp:cNvSpPr/>
      </dsp:nvSpPr>
      <dsp:spPr>
        <a:xfrm rot="9761976">
          <a:off x="2573068" y="2957101"/>
          <a:ext cx="7111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1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E87F0-CD9F-5A4E-830B-C5D59E9F405D}">
      <dsp:nvSpPr>
        <dsp:cNvPr id="0" name=""/>
        <dsp:cNvSpPr/>
      </dsp:nvSpPr>
      <dsp:spPr>
        <a:xfrm>
          <a:off x="631513" y="2591235"/>
          <a:ext cx="1957641" cy="155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Social</a:t>
          </a:r>
          <a:r>
            <a:rPr lang="en-US" sz="2800" kern="1200" dirty="0" smtClean="0"/>
            <a:t> </a:t>
          </a:r>
          <a:r>
            <a:rPr lang="en-US" sz="2800" kern="1200" dirty="0" smtClean="0">
              <a:solidFill>
                <a:srgbClr val="000000"/>
              </a:solidFill>
            </a:rPr>
            <a:t>Darwinism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707322" y="2667044"/>
        <a:ext cx="1806023" cy="1401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09/26/2018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5DwnNPHVA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Riches and Rags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Gangs of 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https://www.youtube.com/watch?v=W5DwnNPHVAU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Stresses individualism </a:t>
            </a:r>
          </a:p>
          <a:p>
            <a:r>
              <a:rPr lang="en-US" sz="3200" dirty="0" smtClean="0"/>
              <a:t>You are where you’re at because of you </a:t>
            </a:r>
          </a:p>
          <a:p>
            <a:pPr lvl="1"/>
            <a:r>
              <a:rPr lang="en-US" sz="2800" dirty="0" smtClean="0"/>
              <a:t>Ignores context/other factors</a:t>
            </a:r>
          </a:p>
          <a:p>
            <a:r>
              <a:rPr lang="en-US" sz="3200" dirty="0" smtClean="0"/>
              <a:t>Social Gospel Movement</a:t>
            </a:r>
          </a:p>
          <a:p>
            <a:pPr lvl="1"/>
            <a:r>
              <a:rPr lang="en-US" sz="2800" dirty="0" smtClean="0"/>
              <a:t>Jane Addams Hull House</a:t>
            </a:r>
          </a:p>
          <a:p>
            <a:pPr lvl="1"/>
            <a:r>
              <a:rPr lang="en-US" sz="2800" dirty="0" smtClean="0"/>
              <a:t>Seeks to aid the poor; salvation through service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13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Patronage vs. Civil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Giving </a:t>
            </a:r>
            <a:r>
              <a:rPr lang="en-US" sz="3200" dirty="0" err="1" smtClean="0"/>
              <a:t>gov.</a:t>
            </a:r>
            <a:r>
              <a:rPr lang="en-US" sz="3200" dirty="0" smtClean="0"/>
              <a:t> jobs to supporters vs. to most qualified candidate</a:t>
            </a:r>
          </a:p>
          <a:p>
            <a:r>
              <a:rPr lang="en-US" sz="3200" dirty="0" smtClean="0"/>
              <a:t>Hayes (Comp. 1877) </a:t>
            </a:r>
            <a:r>
              <a:rPr lang="en-US" sz="3200" dirty="0" err="1" smtClean="0"/>
              <a:t>doesn</a:t>
            </a:r>
            <a:r>
              <a:rPr lang="mr-IN" sz="3200" dirty="0" smtClean="0"/>
              <a:t>’</a:t>
            </a:r>
            <a:r>
              <a:rPr lang="en-US" sz="3200" dirty="0" smtClean="0"/>
              <a:t>t seek re-election and Republicans divided </a:t>
            </a:r>
          </a:p>
          <a:p>
            <a:pPr lvl="1"/>
            <a:r>
              <a:rPr lang="en-US" sz="2800" dirty="0" smtClean="0"/>
              <a:t>Stalwarts-patronage</a:t>
            </a:r>
          </a:p>
          <a:p>
            <a:pPr lvl="1"/>
            <a:r>
              <a:rPr lang="en-US" sz="2800" dirty="0" smtClean="0"/>
              <a:t>Reformers (Half Breeds)-civil </a:t>
            </a:r>
            <a:r>
              <a:rPr lang="en-US" sz="2800" dirty="0" smtClean="0"/>
              <a:t>service</a:t>
            </a:r>
          </a:p>
          <a:p>
            <a:pPr lvl="1"/>
            <a:r>
              <a:rPr lang="en-US" sz="2800" dirty="0" smtClean="0"/>
              <a:t>James Garfield nominated </a:t>
            </a:r>
            <a:r>
              <a:rPr lang="en-US" sz="2800" dirty="0" smtClean="0"/>
              <a:t>(</a:t>
            </a:r>
            <a:r>
              <a:rPr lang="en-US" sz="2800" dirty="0" smtClean="0"/>
              <a:t>Half Breed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lvl="1"/>
            <a:r>
              <a:rPr lang="en-US" sz="2800" dirty="0" smtClean="0"/>
              <a:t>Chester Arthur VP (Stalwart)</a:t>
            </a:r>
          </a:p>
        </p:txBody>
      </p:sp>
    </p:spTree>
    <p:extLst>
      <p:ext uri="{BB962C8B-B14F-4D97-AF65-F5344CB8AC3E}">
        <p14:creationId xmlns:p14="http://schemas.microsoft.com/office/powerpoint/2010/main" val="36529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1880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610481"/>
            <a:ext cx="9144000" cy="49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Garfield shot by Charles </a:t>
            </a:r>
            <a:r>
              <a:rPr lang="en-US" dirty="0" err="1" smtClean="0"/>
              <a:t>Guiteau</a:t>
            </a:r>
            <a:endParaRPr lang="en-US" dirty="0" smtClean="0"/>
          </a:p>
          <a:p>
            <a:pPr lvl="1"/>
            <a:r>
              <a:rPr lang="en-US" dirty="0" smtClean="0"/>
              <a:t>Disgruntled government worker </a:t>
            </a:r>
          </a:p>
          <a:p>
            <a:pPr lvl="1"/>
            <a:r>
              <a:rPr lang="en-US" dirty="0" smtClean="0"/>
              <a:t>“I did it and I will go to jail for it. I am a Stalwart and Arthur is now president.”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3263900"/>
            <a:ext cx="6350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Pendleton Civil Service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38" y="1780675"/>
            <a:ext cx="8042276" cy="4343400"/>
          </a:xfrm>
        </p:spPr>
        <p:txBody>
          <a:bodyPr/>
          <a:lstStyle/>
          <a:p>
            <a:r>
              <a:rPr lang="en-US" sz="2800" dirty="0" smtClean="0"/>
              <a:t>Despite being a Stalwart, President Arthur becomes a reformer</a:t>
            </a:r>
          </a:p>
          <a:p>
            <a:r>
              <a:rPr lang="en-US" sz="2800" dirty="0" smtClean="0"/>
              <a:t>Civil service commission to make appointments to federal jobs by merit </a:t>
            </a:r>
          </a:p>
          <a:p>
            <a:pPr lvl="1"/>
            <a:r>
              <a:rPr lang="en-US" sz="2400" dirty="0" smtClean="0"/>
              <a:t>More honest and efficient</a:t>
            </a:r>
          </a:p>
          <a:p>
            <a:pPr lvl="1"/>
            <a:r>
              <a:rPr lang="en-US" sz="2400" dirty="0" smtClean="0"/>
              <a:t>Politicians turn to other means for funds</a:t>
            </a:r>
          </a:p>
          <a:p>
            <a:pPr lvl="2"/>
            <a:r>
              <a:rPr lang="en-US" sz="2400" dirty="0" smtClean="0"/>
              <a:t>Can no longer offer jobs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930" y="3422873"/>
            <a:ext cx="2238374" cy="29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1884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238" r="238"/>
          <a:stretch>
            <a:fillRect/>
          </a:stretch>
        </p:blipFill>
        <p:spPr>
          <a:xfrm>
            <a:off x="0" y="1587501"/>
            <a:ext cx="9069117" cy="5270500"/>
          </a:xfrm>
        </p:spPr>
      </p:pic>
    </p:spTree>
    <p:extLst>
      <p:ext uri="{BB962C8B-B14F-4D97-AF65-F5344CB8AC3E}">
        <p14:creationId xmlns:p14="http://schemas.microsoft.com/office/powerpoint/2010/main" val="1381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Businesses wanted high tariffs</a:t>
            </a:r>
          </a:p>
          <a:p>
            <a:pPr lvl="1"/>
            <a:r>
              <a:rPr lang="en-US" dirty="0" smtClean="0"/>
              <a:t>Tax on imported goods</a:t>
            </a:r>
          </a:p>
          <a:p>
            <a:pPr lvl="1"/>
            <a:r>
              <a:rPr lang="en-US" dirty="0" smtClean="0"/>
              <a:t>Helps American business</a:t>
            </a:r>
          </a:p>
          <a:p>
            <a:r>
              <a:rPr lang="en-US" dirty="0" smtClean="0"/>
              <a:t>Democrats low tariffs</a:t>
            </a:r>
          </a:p>
          <a:p>
            <a:pPr lvl="1"/>
            <a:r>
              <a:rPr lang="en-US" dirty="0" smtClean="0"/>
              <a:t>Lower prices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17" y="2095360"/>
            <a:ext cx="4455583" cy="45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1888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69" y="1303148"/>
            <a:ext cx="8458198" cy="55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0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Harrison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Wins presidency despite losing popular vote </a:t>
            </a:r>
          </a:p>
          <a:p>
            <a:r>
              <a:rPr lang="en-US" dirty="0" smtClean="0"/>
              <a:t>McKinley Tariff Act raises tariffs to highest rates</a:t>
            </a:r>
          </a:p>
          <a:p>
            <a:pPr lvl="1"/>
            <a:r>
              <a:rPr lang="en-US" dirty="0" smtClean="0"/>
              <a:t>Campaign financed by business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083" y="3354916"/>
            <a:ext cx="3016249" cy="30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5" y="4771"/>
            <a:ext cx="7002378" cy="67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1892</a:t>
            </a:r>
            <a:endParaRPr lang="en-US" dirty="0"/>
          </a:p>
        </p:txBody>
      </p:sp>
      <p:pic>
        <p:nvPicPr>
          <p:cNvPr id="7" name="Picture 6" descr="1892_Electoral_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532"/>
            <a:ext cx="9144000" cy="54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" y="552744"/>
            <a:ext cx="8809092" cy="5836024"/>
          </a:xfrm>
        </p:spPr>
      </p:pic>
    </p:spTree>
    <p:extLst>
      <p:ext uri="{BB962C8B-B14F-4D97-AF65-F5344CB8AC3E}">
        <p14:creationId xmlns:p14="http://schemas.microsoft.com/office/powerpoint/2010/main" val="7168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3" y="601579"/>
            <a:ext cx="8877159" cy="6148138"/>
          </a:xfrm>
        </p:spPr>
      </p:pic>
    </p:spTree>
    <p:extLst>
      <p:ext uri="{BB962C8B-B14F-4D97-AF65-F5344CB8AC3E}">
        <p14:creationId xmlns:p14="http://schemas.microsoft.com/office/powerpoint/2010/main" val="4095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96" y="-325561"/>
            <a:ext cx="8042276" cy="1336956"/>
          </a:xfrm>
        </p:spPr>
        <p:txBody>
          <a:bodyPr/>
          <a:lstStyle/>
          <a:p>
            <a:r>
              <a:rPr lang="en-US" dirty="0" smtClean="0"/>
              <a:t>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31646"/>
            <a:ext cx="8042276" cy="4343400"/>
          </a:xfrm>
        </p:spPr>
        <p:txBody>
          <a:bodyPr/>
          <a:lstStyle/>
          <a:p>
            <a:r>
              <a:rPr lang="en-US" dirty="0" smtClean="0"/>
              <a:t>Rapidly growing due to </a:t>
            </a:r>
            <a:r>
              <a:rPr lang="en-US" dirty="0" smtClean="0"/>
              <a:t>immigrants, industry</a:t>
            </a:r>
            <a:endParaRPr lang="en-US" dirty="0" smtClean="0"/>
          </a:p>
          <a:p>
            <a:r>
              <a:rPr lang="en-US" dirty="0" smtClean="0"/>
              <a:t>What problems may arise with rapid growth? </a:t>
            </a:r>
          </a:p>
          <a:p>
            <a:r>
              <a:rPr lang="en-US" dirty="0" smtClean="0"/>
              <a:t>Sanitation, health, safety, crowded, transportation, water, crime, fire, etc.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3" y="3016203"/>
            <a:ext cx="4584032" cy="37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4933" y="1603208"/>
            <a:ext cx="6096000" cy="3657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“How The Other Half Lives”</a:t>
            </a:r>
          </a:p>
          <a:p>
            <a:r>
              <a:rPr lang="en-US" sz="3200" dirty="0" smtClean="0"/>
              <a:t>Photographs exposing life in the slums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 Riis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33" y="3096343"/>
            <a:ext cx="4519083" cy="33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political party activities</a:t>
            </a:r>
          </a:p>
          <a:p>
            <a:r>
              <a:rPr lang="en-US" dirty="0" smtClean="0"/>
              <a:t>Offered services to voters and businesses for votes</a:t>
            </a:r>
          </a:p>
          <a:p>
            <a:pPr lvl="1"/>
            <a:r>
              <a:rPr lang="en-US" dirty="0" smtClean="0"/>
              <a:t>Many immigrants involved</a:t>
            </a:r>
          </a:p>
          <a:p>
            <a:r>
              <a:rPr lang="en-US" dirty="0" smtClean="0"/>
              <a:t>City bosses and their subordinates helped elect friendly politicians </a:t>
            </a:r>
          </a:p>
          <a:p>
            <a:pPr lvl="1"/>
            <a:r>
              <a:rPr lang="en-US" dirty="0" smtClean="0"/>
              <a:t>Controlled access to jobs</a:t>
            </a:r>
          </a:p>
          <a:p>
            <a:pPr lvl="1"/>
            <a:r>
              <a:rPr lang="en-US" dirty="0" smtClean="0"/>
              <a:t>Control of government and money ensured voter loyalty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Machines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314173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5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and Graft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Fake names, voter fraud</a:t>
            </a:r>
          </a:p>
          <a:p>
            <a:r>
              <a:rPr lang="en-US" dirty="0" smtClean="0"/>
              <a:t>Illegal use of office for personal gain </a:t>
            </a:r>
          </a:p>
          <a:p>
            <a:r>
              <a:rPr lang="en-US" dirty="0" smtClean="0"/>
              <a:t>Boss Tweed</a:t>
            </a:r>
          </a:p>
          <a:p>
            <a:pPr lvl="1"/>
            <a:r>
              <a:rPr lang="en-US" dirty="0" smtClean="0"/>
              <a:t>Tammany Hall (Dem)</a:t>
            </a:r>
          </a:p>
          <a:p>
            <a:pPr lvl="1"/>
            <a:r>
              <a:rPr lang="en-US" dirty="0" smtClean="0"/>
              <a:t>Extravagant graft</a:t>
            </a:r>
          </a:p>
          <a:p>
            <a:pPr lvl="1"/>
            <a:r>
              <a:rPr lang="en-US" dirty="0" smtClean="0"/>
              <a:t>Thomas Nast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0" y="2761589"/>
            <a:ext cx="4677833" cy="35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441</TotalTime>
  <Words>342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News Gothic MT</vt:lpstr>
      <vt:lpstr>Wingdings 2</vt:lpstr>
      <vt:lpstr>Breeze</vt:lpstr>
      <vt:lpstr>The Gilded Age</vt:lpstr>
      <vt:lpstr>PowerPoint Presentation</vt:lpstr>
      <vt:lpstr>PowerPoint Presentation</vt:lpstr>
      <vt:lpstr>PowerPoint Presentation</vt:lpstr>
      <vt:lpstr>Cities </vt:lpstr>
      <vt:lpstr>Jacob Riis</vt:lpstr>
      <vt:lpstr>Political Machines</vt:lpstr>
      <vt:lpstr>Political Machines </vt:lpstr>
      <vt:lpstr>Fraud and Graft</vt:lpstr>
      <vt:lpstr>Gangs of New York</vt:lpstr>
      <vt:lpstr>Social Darwinism</vt:lpstr>
      <vt:lpstr>Patronage vs. Civil Service</vt:lpstr>
      <vt:lpstr>Election of 1880</vt:lpstr>
      <vt:lpstr>Assassination</vt:lpstr>
      <vt:lpstr>Pendleton Civil Service Act</vt:lpstr>
      <vt:lpstr>Election of 1884</vt:lpstr>
      <vt:lpstr>Tariffs</vt:lpstr>
      <vt:lpstr>Election of 1888</vt:lpstr>
      <vt:lpstr>Benjamin Harrison</vt:lpstr>
      <vt:lpstr>Election of 1892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Gilded Age</dc:title>
  <dc:creator>John Watts</dc:creator>
  <cp:lastModifiedBy>Watts, Johnathan</cp:lastModifiedBy>
  <cp:revision>20</cp:revision>
  <dcterms:created xsi:type="dcterms:W3CDTF">2016-10-09T18:29:32Z</dcterms:created>
  <dcterms:modified xsi:type="dcterms:W3CDTF">2018-09-26T14:54:10Z</dcterms:modified>
</cp:coreProperties>
</file>