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70" r:id="rId8"/>
    <p:sldId id="262" r:id="rId9"/>
    <p:sldId id="263" r:id="rId10"/>
    <p:sldId id="268" r:id="rId11"/>
    <p:sldId id="269" r:id="rId12"/>
    <p:sldId id="264" r:id="rId13"/>
    <p:sldId id="265" r:id="rId14"/>
    <p:sldId id="266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87" autoAdjust="0"/>
  </p:normalViewPr>
  <p:slideViewPr>
    <p:cSldViewPr snapToGrid="0" snapToObjects="1">
      <p:cViewPr varScale="1">
        <p:scale>
          <a:sx n="80" d="100"/>
          <a:sy n="80" d="100"/>
        </p:scale>
        <p:origin x="17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C1A87-9BD1-5249-A84B-C033642C1A2F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53F54C-B275-DC4E-993A-2CB06CA8F76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Falling crops prices; Wheat goes from $2.00 to .68 cents</a:t>
          </a:r>
          <a:endParaRPr lang="en-US" dirty="0">
            <a:solidFill>
              <a:srgbClr val="000000"/>
            </a:solidFill>
          </a:endParaRPr>
        </a:p>
      </dgm:t>
    </dgm:pt>
    <dgm:pt modelId="{0BDDB736-8961-4C4F-A26B-DD898E1F3FA5}" type="parTrans" cxnId="{19104E29-A459-D049-90A6-217CA53BB4C5}">
      <dgm:prSet/>
      <dgm:spPr/>
      <dgm:t>
        <a:bodyPr/>
        <a:lstStyle/>
        <a:p>
          <a:endParaRPr lang="en-US"/>
        </a:p>
      </dgm:t>
    </dgm:pt>
    <dgm:pt modelId="{42B4AA51-8D26-AB47-BCC5-7A9A206960FB}" type="sibTrans" cxnId="{19104E29-A459-D049-90A6-217CA53BB4C5}">
      <dgm:prSet/>
      <dgm:spPr/>
      <dgm:t>
        <a:bodyPr/>
        <a:lstStyle/>
        <a:p>
          <a:endParaRPr lang="en-US"/>
        </a:p>
      </dgm:t>
    </dgm:pt>
    <dgm:pt modelId="{6EFA0828-AF2F-A446-8FBF-FC7C72D8753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Mortgage homes to buy more land for more crops</a:t>
          </a:r>
          <a:endParaRPr lang="en-US" dirty="0">
            <a:solidFill>
              <a:srgbClr val="000000"/>
            </a:solidFill>
          </a:endParaRPr>
        </a:p>
      </dgm:t>
    </dgm:pt>
    <dgm:pt modelId="{9BDF6C57-B4C2-5C42-B2DA-3585DD29F99F}" type="parTrans" cxnId="{F236A577-CC75-2B4E-B8B6-4EFABC9A30F4}">
      <dgm:prSet/>
      <dgm:spPr/>
      <dgm:t>
        <a:bodyPr/>
        <a:lstStyle/>
        <a:p>
          <a:endParaRPr lang="en-US"/>
        </a:p>
      </dgm:t>
    </dgm:pt>
    <dgm:pt modelId="{8F232A2F-86F1-5B4E-9FB3-51E5739ACE5D}" type="sibTrans" cxnId="{F236A577-CC75-2B4E-B8B6-4EFABC9A30F4}">
      <dgm:prSet/>
      <dgm:spPr/>
      <dgm:t>
        <a:bodyPr/>
        <a:lstStyle/>
        <a:p>
          <a:endParaRPr lang="en-US"/>
        </a:p>
      </dgm:t>
    </dgm:pt>
    <dgm:pt modelId="{4835F3CA-8096-5E4A-8DF4-BE80E054DB9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Farmers can’t pay bills</a:t>
          </a:r>
          <a:endParaRPr lang="en-US" dirty="0">
            <a:solidFill>
              <a:srgbClr val="000000"/>
            </a:solidFill>
          </a:endParaRPr>
        </a:p>
      </dgm:t>
    </dgm:pt>
    <dgm:pt modelId="{CFE1761E-4127-534E-9ECC-78AA52DF34F9}" type="parTrans" cxnId="{C8150BB6-8CC3-6B41-8A38-ED92FD68ACE4}">
      <dgm:prSet/>
      <dgm:spPr/>
      <dgm:t>
        <a:bodyPr/>
        <a:lstStyle/>
        <a:p>
          <a:endParaRPr lang="en-US"/>
        </a:p>
      </dgm:t>
    </dgm:pt>
    <dgm:pt modelId="{58372598-1A9E-594A-A113-3676B13C26A8}" type="sibTrans" cxnId="{C8150BB6-8CC3-6B41-8A38-ED92FD68ACE4}">
      <dgm:prSet/>
      <dgm:spPr/>
      <dgm:t>
        <a:bodyPr/>
        <a:lstStyle/>
        <a:p>
          <a:endParaRPr lang="en-US"/>
        </a:p>
      </dgm:t>
    </dgm:pt>
    <dgm:pt modelId="{8000EA26-2561-4C41-B9A0-885168B2E25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Banks foreclose on homes </a:t>
          </a:r>
          <a:endParaRPr lang="en-US" dirty="0">
            <a:solidFill>
              <a:srgbClr val="000000"/>
            </a:solidFill>
          </a:endParaRPr>
        </a:p>
      </dgm:t>
    </dgm:pt>
    <dgm:pt modelId="{B44D6F89-E8D0-DB41-8DF1-590FB355624F}" type="parTrans" cxnId="{B7FCD8DE-2235-0D49-9AA4-C3EDF540E448}">
      <dgm:prSet/>
      <dgm:spPr/>
      <dgm:t>
        <a:bodyPr/>
        <a:lstStyle/>
        <a:p>
          <a:endParaRPr lang="en-US"/>
        </a:p>
      </dgm:t>
    </dgm:pt>
    <dgm:pt modelId="{43A04628-1EB9-4642-8F69-E44E3F4606EE}" type="sibTrans" cxnId="{B7FCD8DE-2235-0D49-9AA4-C3EDF540E448}">
      <dgm:prSet/>
      <dgm:spPr/>
      <dgm:t>
        <a:bodyPr/>
        <a:lstStyle/>
        <a:p>
          <a:endParaRPr lang="en-US"/>
        </a:p>
      </dgm:t>
    </dgm:pt>
    <dgm:pt modelId="{3772CC0E-DD9B-8F4C-A805-522AB89CDA30}" type="pres">
      <dgm:prSet presAssocID="{182C1A87-9BD1-5249-A84B-C033642C1A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6B1348-25A2-5F4E-9867-6003F8B59E7E}" type="pres">
      <dgm:prSet presAssocID="{7253F54C-B275-DC4E-993A-2CB06CA8F76D}" presName="node" presStyleLbl="node1" presStyleIdx="0" presStyleCnt="4" custScaleX="130772" custScaleY="120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3A53D-AD54-8F45-B136-466C7D3A69E3}" type="pres">
      <dgm:prSet presAssocID="{42B4AA51-8D26-AB47-BCC5-7A9A206960F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2B169CD-6B10-2343-9279-EDF05255D798}" type="pres">
      <dgm:prSet presAssocID="{42B4AA51-8D26-AB47-BCC5-7A9A206960F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9510B28-19C3-BF4D-BA39-00DF644E188C}" type="pres">
      <dgm:prSet presAssocID="{6EFA0828-AF2F-A446-8FBF-FC7C72D87535}" presName="node" presStyleLbl="node1" presStyleIdx="1" presStyleCnt="4" custScaleX="125896" custScaleY="120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BD7BC-B855-B940-B991-B10C63CD4A15}" type="pres">
      <dgm:prSet presAssocID="{8F232A2F-86F1-5B4E-9FB3-51E5739ACE5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8B92369-A197-254E-9F9B-BE737590F34D}" type="pres">
      <dgm:prSet presAssocID="{8F232A2F-86F1-5B4E-9FB3-51E5739ACE5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449B5F8-9FAD-D749-A16E-1819AB83154F}" type="pres">
      <dgm:prSet presAssocID="{4835F3CA-8096-5E4A-8DF4-BE80E054DB92}" presName="node" presStyleLbl="node1" presStyleIdx="2" presStyleCnt="4" custScaleX="135596" custScaleY="106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D6866-BC75-6B48-88BB-427356FF4559}" type="pres">
      <dgm:prSet presAssocID="{58372598-1A9E-594A-A113-3676B13C26A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679DAD0-0F2B-6449-8533-073AC99E4560}" type="pres">
      <dgm:prSet presAssocID="{58372598-1A9E-594A-A113-3676B13C26A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2FD0EC4-23A0-5E47-9DF6-BE96080A8BE8}" type="pres">
      <dgm:prSet presAssocID="{8000EA26-2561-4C41-B9A0-885168B2E25B}" presName="node" presStyleLbl="node1" presStyleIdx="3" presStyleCnt="4" custScaleX="114022" custScaleY="106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9DAB5-51E3-A549-BB91-3B6A612F1A9F}" type="pres">
      <dgm:prSet presAssocID="{43A04628-1EB9-4642-8F69-E44E3F4606E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E2FEB13-14B8-4543-8F3F-A97C8E5C480B}" type="pres">
      <dgm:prSet presAssocID="{43A04628-1EB9-4642-8F69-E44E3F4606EE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4FFB109-F5B8-284A-95F4-68C2455F2F65}" type="presOf" srcId="{42B4AA51-8D26-AB47-BCC5-7A9A206960FB}" destId="{BF53A53D-AD54-8F45-B136-466C7D3A69E3}" srcOrd="0" destOrd="0" presId="urn:microsoft.com/office/officeart/2005/8/layout/cycle2"/>
    <dgm:cxn modelId="{F236A577-CC75-2B4E-B8B6-4EFABC9A30F4}" srcId="{182C1A87-9BD1-5249-A84B-C033642C1A2F}" destId="{6EFA0828-AF2F-A446-8FBF-FC7C72D87535}" srcOrd="1" destOrd="0" parTransId="{9BDF6C57-B4C2-5C42-B2DA-3585DD29F99F}" sibTransId="{8F232A2F-86F1-5B4E-9FB3-51E5739ACE5D}"/>
    <dgm:cxn modelId="{5E53740B-4392-B24B-97D2-24E28F3110D3}" type="presOf" srcId="{42B4AA51-8D26-AB47-BCC5-7A9A206960FB}" destId="{92B169CD-6B10-2343-9279-EDF05255D798}" srcOrd="1" destOrd="0" presId="urn:microsoft.com/office/officeart/2005/8/layout/cycle2"/>
    <dgm:cxn modelId="{19104E29-A459-D049-90A6-217CA53BB4C5}" srcId="{182C1A87-9BD1-5249-A84B-C033642C1A2F}" destId="{7253F54C-B275-DC4E-993A-2CB06CA8F76D}" srcOrd="0" destOrd="0" parTransId="{0BDDB736-8961-4C4F-A26B-DD898E1F3FA5}" sibTransId="{42B4AA51-8D26-AB47-BCC5-7A9A206960FB}"/>
    <dgm:cxn modelId="{35E5FA92-379E-F749-BC08-B3D2E25FE483}" type="presOf" srcId="{6EFA0828-AF2F-A446-8FBF-FC7C72D87535}" destId="{E9510B28-19C3-BF4D-BA39-00DF644E188C}" srcOrd="0" destOrd="0" presId="urn:microsoft.com/office/officeart/2005/8/layout/cycle2"/>
    <dgm:cxn modelId="{650C068A-8E8D-7E44-B446-CB910BC52A00}" type="presOf" srcId="{8000EA26-2561-4C41-B9A0-885168B2E25B}" destId="{62FD0EC4-23A0-5E47-9DF6-BE96080A8BE8}" srcOrd="0" destOrd="0" presId="urn:microsoft.com/office/officeart/2005/8/layout/cycle2"/>
    <dgm:cxn modelId="{3658FAA4-0FDE-DE46-B9FD-6F5369915B84}" type="presOf" srcId="{182C1A87-9BD1-5249-A84B-C033642C1A2F}" destId="{3772CC0E-DD9B-8F4C-A805-522AB89CDA30}" srcOrd="0" destOrd="0" presId="urn:microsoft.com/office/officeart/2005/8/layout/cycle2"/>
    <dgm:cxn modelId="{05719119-13DE-414C-8548-D054F0819BA6}" type="presOf" srcId="{8F232A2F-86F1-5B4E-9FB3-51E5739ACE5D}" destId="{58B92369-A197-254E-9F9B-BE737590F34D}" srcOrd="1" destOrd="0" presId="urn:microsoft.com/office/officeart/2005/8/layout/cycle2"/>
    <dgm:cxn modelId="{CB5C65E6-8970-5A4F-A683-F7778CCE2110}" type="presOf" srcId="{7253F54C-B275-DC4E-993A-2CB06CA8F76D}" destId="{A36B1348-25A2-5F4E-9867-6003F8B59E7E}" srcOrd="0" destOrd="0" presId="urn:microsoft.com/office/officeart/2005/8/layout/cycle2"/>
    <dgm:cxn modelId="{3644C9C2-1AE7-7D45-B401-18389F68B54E}" type="presOf" srcId="{58372598-1A9E-594A-A113-3676B13C26A8}" destId="{2C2D6866-BC75-6B48-88BB-427356FF4559}" srcOrd="0" destOrd="0" presId="urn:microsoft.com/office/officeart/2005/8/layout/cycle2"/>
    <dgm:cxn modelId="{C8150BB6-8CC3-6B41-8A38-ED92FD68ACE4}" srcId="{182C1A87-9BD1-5249-A84B-C033642C1A2F}" destId="{4835F3CA-8096-5E4A-8DF4-BE80E054DB92}" srcOrd="2" destOrd="0" parTransId="{CFE1761E-4127-534E-9ECC-78AA52DF34F9}" sibTransId="{58372598-1A9E-594A-A113-3676B13C26A8}"/>
    <dgm:cxn modelId="{B7FCD8DE-2235-0D49-9AA4-C3EDF540E448}" srcId="{182C1A87-9BD1-5249-A84B-C033642C1A2F}" destId="{8000EA26-2561-4C41-B9A0-885168B2E25B}" srcOrd="3" destOrd="0" parTransId="{B44D6F89-E8D0-DB41-8DF1-590FB355624F}" sibTransId="{43A04628-1EB9-4642-8F69-E44E3F4606EE}"/>
    <dgm:cxn modelId="{A9B5B06D-AB1B-584A-AF80-466947C16524}" type="presOf" srcId="{43A04628-1EB9-4642-8F69-E44E3F4606EE}" destId="{7E2FEB13-14B8-4543-8F3F-A97C8E5C480B}" srcOrd="1" destOrd="0" presId="urn:microsoft.com/office/officeart/2005/8/layout/cycle2"/>
    <dgm:cxn modelId="{7BBDC638-65CD-AE4D-A84E-34A75998E357}" type="presOf" srcId="{58372598-1A9E-594A-A113-3676B13C26A8}" destId="{3679DAD0-0F2B-6449-8533-073AC99E4560}" srcOrd="1" destOrd="0" presId="urn:microsoft.com/office/officeart/2005/8/layout/cycle2"/>
    <dgm:cxn modelId="{BD6B7EAC-CE91-FF4B-9691-F883AA96D677}" type="presOf" srcId="{43A04628-1EB9-4642-8F69-E44E3F4606EE}" destId="{9FA9DAB5-51E3-A549-BB91-3B6A612F1A9F}" srcOrd="0" destOrd="0" presId="urn:microsoft.com/office/officeart/2005/8/layout/cycle2"/>
    <dgm:cxn modelId="{EBB5A038-B082-5449-83A3-7E7918B464F6}" type="presOf" srcId="{4835F3CA-8096-5E4A-8DF4-BE80E054DB92}" destId="{1449B5F8-9FAD-D749-A16E-1819AB83154F}" srcOrd="0" destOrd="0" presId="urn:microsoft.com/office/officeart/2005/8/layout/cycle2"/>
    <dgm:cxn modelId="{BDC95E79-8D5F-004B-84B8-B5BC63902D21}" type="presOf" srcId="{8F232A2F-86F1-5B4E-9FB3-51E5739ACE5D}" destId="{9FBBD7BC-B855-B940-B991-B10C63CD4A15}" srcOrd="0" destOrd="0" presId="urn:microsoft.com/office/officeart/2005/8/layout/cycle2"/>
    <dgm:cxn modelId="{528AC0AD-0FB0-034A-B5E9-83F49D37A74F}" type="presParOf" srcId="{3772CC0E-DD9B-8F4C-A805-522AB89CDA30}" destId="{A36B1348-25A2-5F4E-9867-6003F8B59E7E}" srcOrd="0" destOrd="0" presId="urn:microsoft.com/office/officeart/2005/8/layout/cycle2"/>
    <dgm:cxn modelId="{07C1A714-C441-404C-AC7A-3266B4FED9B9}" type="presParOf" srcId="{3772CC0E-DD9B-8F4C-A805-522AB89CDA30}" destId="{BF53A53D-AD54-8F45-B136-466C7D3A69E3}" srcOrd="1" destOrd="0" presId="urn:microsoft.com/office/officeart/2005/8/layout/cycle2"/>
    <dgm:cxn modelId="{B309E770-219E-6E40-BE04-6142B85DCD47}" type="presParOf" srcId="{BF53A53D-AD54-8F45-B136-466C7D3A69E3}" destId="{92B169CD-6B10-2343-9279-EDF05255D798}" srcOrd="0" destOrd="0" presId="urn:microsoft.com/office/officeart/2005/8/layout/cycle2"/>
    <dgm:cxn modelId="{10612BBC-680F-B543-A296-FED2A76E912A}" type="presParOf" srcId="{3772CC0E-DD9B-8F4C-A805-522AB89CDA30}" destId="{E9510B28-19C3-BF4D-BA39-00DF644E188C}" srcOrd="2" destOrd="0" presId="urn:microsoft.com/office/officeart/2005/8/layout/cycle2"/>
    <dgm:cxn modelId="{C789FD91-AD40-7246-8289-C040A006D2E8}" type="presParOf" srcId="{3772CC0E-DD9B-8F4C-A805-522AB89CDA30}" destId="{9FBBD7BC-B855-B940-B991-B10C63CD4A15}" srcOrd="3" destOrd="0" presId="urn:microsoft.com/office/officeart/2005/8/layout/cycle2"/>
    <dgm:cxn modelId="{A182DFCA-C39C-424B-8BAD-C6A21326253A}" type="presParOf" srcId="{9FBBD7BC-B855-B940-B991-B10C63CD4A15}" destId="{58B92369-A197-254E-9F9B-BE737590F34D}" srcOrd="0" destOrd="0" presId="urn:microsoft.com/office/officeart/2005/8/layout/cycle2"/>
    <dgm:cxn modelId="{57E81148-694D-344D-8B98-5F5419248F48}" type="presParOf" srcId="{3772CC0E-DD9B-8F4C-A805-522AB89CDA30}" destId="{1449B5F8-9FAD-D749-A16E-1819AB83154F}" srcOrd="4" destOrd="0" presId="urn:microsoft.com/office/officeart/2005/8/layout/cycle2"/>
    <dgm:cxn modelId="{03AF327C-ED79-704C-A362-112D5B6B8AE3}" type="presParOf" srcId="{3772CC0E-DD9B-8F4C-A805-522AB89CDA30}" destId="{2C2D6866-BC75-6B48-88BB-427356FF4559}" srcOrd="5" destOrd="0" presId="urn:microsoft.com/office/officeart/2005/8/layout/cycle2"/>
    <dgm:cxn modelId="{BC499562-F76D-9A4A-BD88-6F2803CC19E2}" type="presParOf" srcId="{2C2D6866-BC75-6B48-88BB-427356FF4559}" destId="{3679DAD0-0F2B-6449-8533-073AC99E4560}" srcOrd="0" destOrd="0" presId="urn:microsoft.com/office/officeart/2005/8/layout/cycle2"/>
    <dgm:cxn modelId="{CCC051BE-DCB6-764A-9E14-5E5BB8FF291D}" type="presParOf" srcId="{3772CC0E-DD9B-8F4C-A805-522AB89CDA30}" destId="{62FD0EC4-23A0-5E47-9DF6-BE96080A8BE8}" srcOrd="6" destOrd="0" presId="urn:microsoft.com/office/officeart/2005/8/layout/cycle2"/>
    <dgm:cxn modelId="{D395C902-57D3-4240-9214-50A399B8B3DF}" type="presParOf" srcId="{3772CC0E-DD9B-8F4C-A805-522AB89CDA30}" destId="{9FA9DAB5-51E3-A549-BB91-3B6A612F1A9F}" srcOrd="7" destOrd="0" presId="urn:microsoft.com/office/officeart/2005/8/layout/cycle2"/>
    <dgm:cxn modelId="{38EDA391-417F-3A40-A7C9-4250FC7F3808}" type="presParOf" srcId="{9FA9DAB5-51E3-A549-BB91-3B6A612F1A9F}" destId="{7E2FEB13-14B8-4543-8F3F-A97C8E5C480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1B353-5504-C34E-992C-517977494374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CB28B0-1A9A-3445-B90A-2268970A6662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Bankruptcy </a:t>
          </a:r>
          <a:endParaRPr lang="en-US" dirty="0">
            <a:solidFill>
              <a:srgbClr val="000000"/>
            </a:solidFill>
          </a:endParaRPr>
        </a:p>
      </dgm:t>
    </dgm:pt>
    <dgm:pt modelId="{C01DB16B-B4E5-FC49-B133-95074B7CDD6F}" type="parTrans" cxnId="{3031B278-133F-9443-87FF-63759F9EF1A8}">
      <dgm:prSet/>
      <dgm:spPr/>
      <dgm:t>
        <a:bodyPr/>
        <a:lstStyle/>
        <a:p>
          <a:endParaRPr lang="en-US"/>
        </a:p>
      </dgm:t>
    </dgm:pt>
    <dgm:pt modelId="{3883F362-28BB-BE42-B37C-EF94D9B27055}" type="sibTrans" cxnId="{3031B278-133F-9443-87FF-63759F9EF1A8}">
      <dgm:prSet/>
      <dgm:spPr/>
      <dgm:t>
        <a:bodyPr/>
        <a:lstStyle/>
        <a:p>
          <a:endParaRPr lang="en-US"/>
        </a:p>
      </dgm:t>
    </dgm:pt>
    <dgm:pt modelId="{DBCE5B66-5631-3A4F-80B6-4D4F344DD9F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People panic, trade in greenbacks for gold </a:t>
          </a:r>
          <a:endParaRPr lang="en-US" dirty="0">
            <a:solidFill>
              <a:srgbClr val="000000"/>
            </a:solidFill>
          </a:endParaRPr>
        </a:p>
      </dgm:t>
    </dgm:pt>
    <dgm:pt modelId="{607C459D-225F-164B-BD45-CF4DB378030C}" type="parTrans" cxnId="{B801C838-F451-4640-87F8-1C1C029CD024}">
      <dgm:prSet/>
      <dgm:spPr/>
      <dgm:t>
        <a:bodyPr/>
        <a:lstStyle/>
        <a:p>
          <a:endParaRPr lang="en-US"/>
        </a:p>
      </dgm:t>
    </dgm:pt>
    <dgm:pt modelId="{029E508F-973B-D64D-9FAC-1CC368C424A9}" type="sibTrans" cxnId="{B801C838-F451-4640-87F8-1C1C029CD024}">
      <dgm:prSet/>
      <dgm:spPr/>
      <dgm:t>
        <a:bodyPr/>
        <a:lstStyle/>
        <a:p>
          <a:endParaRPr lang="en-US"/>
        </a:p>
      </dgm:t>
    </dgm:pt>
    <dgm:pt modelId="{A4C087B2-8E58-1A42-876F-00E1B6C65D00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Gov. gold supply is low so can’t fulfill promises</a:t>
          </a:r>
          <a:endParaRPr lang="en-US" dirty="0">
            <a:solidFill>
              <a:srgbClr val="000000"/>
            </a:solidFill>
          </a:endParaRPr>
        </a:p>
      </dgm:t>
    </dgm:pt>
    <dgm:pt modelId="{FD47CB05-60A3-3941-BC09-1EC0C47F9675}" type="parTrans" cxnId="{C8BF9446-B201-8744-B028-CB0363541756}">
      <dgm:prSet/>
      <dgm:spPr/>
      <dgm:t>
        <a:bodyPr/>
        <a:lstStyle/>
        <a:p>
          <a:endParaRPr lang="en-US"/>
        </a:p>
      </dgm:t>
    </dgm:pt>
    <dgm:pt modelId="{FAA8AA14-3ACA-8940-8E06-A28853059BAB}" type="sibTrans" cxnId="{C8BF9446-B201-8744-B028-CB0363541756}">
      <dgm:prSet/>
      <dgm:spPr/>
      <dgm:t>
        <a:bodyPr/>
        <a:lstStyle/>
        <a:p>
          <a:endParaRPr lang="en-US"/>
        </a:p>
      </dgm:t>
    </dgm:pt>
    <dgm:pt modelId="{0C10436A-8D79-5349-9E11-1BBC9B610B9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Farmers in debt</a:t>
          </a:r>
          <a:endParaRPr lang="en-US" dirty="0">
            <a:solidFill>
              <a:srgbClr val="000000"/>
            </a:solidFill>
          </a:endParaRPr>
        </a:p>
      </dgm:t>
    </dgm:pt>
    <dgm:pt modelId="{41342D02-89D4-DC40-A18B-62A1BFA542CB}" type="sibTrans" cxnId="{71ACA7A3-BC1D-2944-986F-45E3C7963E5C}">
      <dgm:prSet/>
      <dgm:spPr/>
      <dgm:t>
        <a:bodyPr/>
        <a:lstStyle/>
        <a:p>
          <a:endParaRPr lang="en-US"/>
        </a:p>
      </dgm:t>
    </dgm:pt>
    <dgm:pt modelId="{0C00ABE9-E37B-094E-8923-78EAE0F77CD3}" type="parTrans" cxnId="{71ACA7A3-BC1D-2944-986F-45E3C7963E5C}">
      <dgm:prSet/>
      <dgm:spPr/>
      <dgm:t>
        <a:bodyPr/>
        <a:lstStyle/>
        <a:p>
          <a:endParaRPr lang="en-US"/>
        </a:p>
      </dgm:t>
    </dgm:pt>
    <dgm:pt modelId="{BF95DEE7-90C8-604D-BF56-73969ED99E2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Railroads expanding faster than markets</a:t>
          </a:r>
          <a:endParaRPr lang="en-US" dirty="0">
            <a:solidFill>
              <a:srgbClr val="000000"/>
            </a:solidFill>
          </a:endParaRPr>
        </a:p>
      </dgm:t>
    </dgm:pt>
    <dgm:pt modelId="{0CD54C1C-D8F5-CA44-9B49-D6F65FEFC645}" type="sibTrans" cxnId="{F37E5122-CD9B-D64B-9ED6-048F48D0F4CF}">
      <dgm:prSet/>
      <dgm:spPr/>
      <dgm:t>
        <a:bodyPr/>
        <a:lstStyle/>
        <a:p>
          <a:endParaRPr lang="en-US"/>
        </a:p>
      </dgm:t>
    </dgm:pt>
    <dgm:pt modelId="{38721968-EA01-894A-AE4C-AEEB4A70B6F9}" type="parTrans" cxnId="{F37E5122-CD9B-D64B-9ED6-048F48D0F4CF}">
      <dgm:prSet/>
      <dgm:spPr/>
      <dgm:t>
        <a:bodyPr/>
        <a:lstStyle/>
        <a:p>
          <a:endParaRPr lang="en-US"/>
        </a:p>
      </dgm:t>
    </dgm:pt>
    <dgm:pt modelId="{3C03C3A3-2716-8442-9C2C-9E2B52ED5C1A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Stocks plunge</a:t>
          </a:r>
          <a:endParaRPr lang="en-US" dirty="0">
            <a:solidFill>
              <a:srgbClr val="000000"/>
            </a:solidFill>
          </a:endParaRPr>
        </a:p>
      </dgm:t>
    </dgm:pt>
    <dgm:pt modelId="{3CD8FE20-DB60-4844-98E9-02557CDB87B3}" type="parTrans" cxnId="{D48D5366-F94F-4C4A-8227-8E55021724FA}">
      <dgm:prSet/>
      <dgm:spPr/>
      <dgm:t>
        <a:bodyPr/>
        <a:lstStyle/>
        <a:p>
          <a:endParaRPr lang="en-US"/>
        </a:p>
      </dgm:t>
    </dgm:pt>
    <dgm:pt modelId="{F79AAA3A-0465-CE4E-99EB-68ABB78EBB8F}" type="sibTrans" cxnId="{D48D5366-F94F-4C4A-8227-8E55021724FA}">
      <dgm:prSet/>
      <dgm:spPr/>
      <dgm:t>
        <a:bodyPr/>
        <a:lstStyle/>
        <a:p>
          <a:endParaRPr lang="en-US"/>
        </a:p>
      </dgm:t>
    </dgm:pt>
    <dgm:pt modelId="{11DE7B15-3DCE-6548-A6A3-7E2B468ECC1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No investment, economy plunges</a:t>
          </a:r>
          <a:endParaRPr lang="en-US" dirty="0">
            <a:solidFill>
              <a:srgbClr val="000000"/>
            </a:solidFill>
          </a:endParaRPr>
        </a:p>
      </dgm:t>
    </dgm:pt>
    <dgm:pt modelId="{C6D6470C-E1DC-0045-A50F-9BD60EB044C4}" type="parTrans" cxnId="{30F7E4B4-D5AB-AB4C-850F-7D26B289FD85}">
      <dgm:prSet/>
      <dgm:spPr/>
      <dgm:t>
        <a:bodyPr/>
        <a:lstStyle/>
        <a:p>
          <a:endParaRPr lang="en-US"/>
        </a:p>
      </dgm:t>
    </dgm:pt>
    <dgm:pt modelId="{2E4A1257-0397-D744-866F-714497D13139}" type="sibTrans" cxnId="{30F7E4B4-D5AB-AB4C-850F-7D26B289FD85}">
      <dgm:prSet/>
      <dgm:spPr/>
      <dgm:t>
        <a:bodyPr/>
        <a:lstStyle/>
        <a:p>
          <a:endParaRPr lang="en-US"/>
        </a:p>
      </dgm:t>
    </dgm:pt>
    <dgm:pt modelId="{F5FC1573-CF99-0B46-B4A6-463343EE2A70}" type="pres">
      <dgm:prSet presAssocID="{1341B353-5504-C34E-992C-5179774943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086D9-095B-1A4E-8913-C696BDD0F017}" type="pres">
      <dgm:prSet presAssocID="{0C10436A-8D79-5349-9E11-1BBC9B610B9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66597-7A50-FF4A-9C06-4484D4594CDE}" type="pres">
      <dgm:prSet presAssocID="{41342D02-89D4-DC40-A18B-62A1BFA542CB}" presName="sibTrans" presStyleLbl="sibTrans2D1" presStyleIdx="0" presStyleCnt="7"/>
      <dgm:spPr/>
      <dgm:t>
        <a:bodyPr/>
        <a:lstStyle/>
        <a:p>
          <a:endParaRPr lang="en-US"/>
        </a:p>
      </dgm:t>
    </dgm:pt>
    <dgm:pt modelId="{A87F80A1-DD14-8B4C-BCFA-101E05D363A3}" type="pres">
      <dgm:prSet presAssocID="{41342D02-89D4-DC40-A18B-62A1BFA542CB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C3028322-E264-FE4E-992F-8DA1068BB8E5}" type="pres">
      <dgm:prSet presAssocID="{BF95DEE7-90C8-604D-BF56-73969ED99E2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3229A-ED86-3146-885A-E9E3F1558AC9}" type="pres">
      <dgm:prSet presAssocID="{0CD54C1C-D8F5-CA44-9B49-D6F65FEFC645}" presName="sibTrans" presStyleLbl="sibTrans2D1" presStyleIdx="1" presStyleCnt="7"/>
      <dgm:spPr/>
      <dgm:t>
        <a:bodyPr/>
        <a:lstStyle/>
        <a:p>
          <a:endParaRPr lang="en-US"/>
        </a:p>
      </dgm:t>
    </dgm:pt>
    <dgm:pt modelId="{1ED29D22-F09A-AC4B-A9A0-BEBA768D6093}" type="pres">
      <dgm:prSet presAssocID="{0CD54C1C-D8F5-CA44-9B49-D6F65FEFC64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511F5491-FDE2-AB4E-ACC8-F64A10B174AA}" type="pres">
      <dgm:prSet presAssocID="{B5CB28B0-1A9A-3445-B90A-2268970A666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5E1FD-E8A9-7943-9844-2A58BB45FFEF}" type="pres">
      <dgm:prSet presAssocID="{3883F362-28BB-BE42-B37C-EF94D9B27055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9AE16B8-F116-824C-8D8D-63C6BA2CDDAC}" type="pres">
      <dgm:prSet presAssocID="{3883F362-28BB-BE42-B37C-EF94D9B2705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1A0E35F9-FB9C-9C45-B49F-B74189FB9873}" type="pres">
      <dgm:prSet presAssocID="{DBCE5B66-5631-3A4F-80B6-4D4F344DD9F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6A312-2C1E-984F-9B22-50224385773A}" type="pres">
      <dgm:prSet presAssocID="{029E508F-973B-D64D-9FAC-1CC368C424A9}" presName="sibTrans" presStyleLbl="sibTrans2D1" presStyleIdx="3" presStyleCnt="7"/>
      <dgm:spPr/>
      <dgm:t>
        <a:bodyPr/>
        <a:lstStyle/>
        <a:p>
          <a:endParaRPr lang="en-US"/>
        </a:p>
      </dgm:t>
    </dgm:pt>
    <dgm:pt modelId="{24528F0D-203F-0440-91F6-4F08AB3616DA}" type="pres">
      <dgm:prSet presAssocID="{029E508F-973B-D64D-9FAC-1CC368C424A9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6B132DCD-945B-4247-830E-4B2950B2D30B}" type="pres">
      <dgm:prSet presAssocID="{A4C087B2-8E58-1A42-876F-00E1B6C65D0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0DB52-B7ED-F740-9A9A-AA31575CBC70}" type="pres">
      <dgm:prSet presAssocID="{FAA8AA14-3ACA-8940-8E06-A28853059BAB}" presName="sibTrans" presStyleLbl="sibTrans2D1" presStyleIdx="4" presStyleCnt="7"/>
      <dgm:spPr/>
      <dgm:t>
        <a:bodyPr/>
        <a:lstStyle/>
        <a:p>
          <a:endParaRPr lang="en-US"/>
        </a:p>
      </dgm:t>
    </dgm:pt>
    <dgm:pt modelId="{10D15694-36B6-E241-911F-A997698D8047}" type="pres">
      <dgm:prSet presAssocID="{FAA8AA14-3ACA-8940-8E06-A28853059BAB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8EE6C67-623A-0047-BFAB-AFD52328FEE2}" type="pres">
      <dgm:prSet presAssocID="{3C03C3A3-2716-8442-9C2C-9E2B52ED5C1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F6253-4BF5-D642-A7E6-A3E77B005572}" type="pres">
      <dgm:prSet presAssocID="{F79AAA3A-0465-CE4E-99EB-68ABB78EBB8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4C4E7D51-1A01-4D40-B32F-EDB50F22C454}" type="pres">
      <dgm:prSet presAssocID="{F79AAA3A-0465-CE4E-99EB-68ABB78EBB8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10FB740-EB4F-F24E-8900-92C46B0A8097}" type="pres">
      <dgm:prSet presAssocID="{11DE7B15-3DCE-6548-A6A3-7E2B468ECC14}" presName="node" presStyleLbl="node1" presStyleIdx="6" presStyleCnt="7" custScaleX="110828" custScaleY="121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C95C8-200B-7740-BA45-3324A810077B}" type="pres">
      <dgm:prSet presAssocID="{2E4A1257-0397-D744-866F-714497D13139}" presName="sibTrans" presStyleLbl="sibTrans2D1" presStyleIdx="6" presStyleCnt="7"/>
      <dgm:spPr/>
      <dgm:t>
        <a:bodyPr/>
        <a:lstStyle/>
        <a:p>
          <a:endParaRPr lang="en-US"/>
        </a:p>
      </dgm:t>
    </dgm:pt>
    <dgm:pt modelId="{86431844-ED19-F345-ACA7-FC7736DB1B39}" type="pres">
      <dgm:prSet presAssocID="{2E4A1257-0397-D744-866F-714497D13139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6C1D0CA2-9AA7-8A4F-B3D0-2F82238DB4FC}" type="presOf" srcId="{029E508F-973B-D64D-9FAC-1CC368C424A9}" destId="{0156A312-2C1E-984F-9B22-50224385773A}" srcOrd="0" destOrd="0" presId="urn:microsoft.com/office/officeart/2005/8/layout/cycle2"/>
    <dgm:cxn modelId="{71ACA7A3-BC1D-2944-986F-45E3C7963E5C}" srcId="{1341B353-5504-C34E-992C-517977494374}" destId="{0C10436A-8D79-5349-9E11-1BBC9B610B95}" srcOrd="0" destOrd="0" parTransId="{0C00ABE9-E37B-094E-8923-78EAE0F77CD3}" sibTransId="{41342D02-89D4-DC40-A18B-62A1BFA542CB}"/>
    <dgm:cxn modelId="{B38CA735-3B90-0B47-85F1-8E5A4C5F4870}" type="presOf" srcId="{DBCE5B66-5631-3A4F-80B6-4D4F344DD9F7}" destId="{1A0E35F9-FB9C-9C45-B49F-B74189FB9873}" srcOrd="0" destOrd="0" presId="urn:microsoft.com/office/officeart/2005/8/layout/cycle2"/>
    <dgm:cxn modelId="{C25EB927-7F71-A94B-9CA2-CA86443DA1F1}" type="presOf" srcId="{F79AAA3A-0465-CE4E-99EB-68ABB78EBB8F}" destId="{5F9F6253-4BF5-D642-A7E6-A3E77B005572}" srcOrd="0" destOrd="0" presId="urn:microsoft.com/office/officeart/2005/8/layout/cycle2"/>
    <dgm:cxn modelId="{C8BF9446-B201-8744-B028-CB0363541756}" srcId="{1341B353-5504-C34E-992C-517977494374}" destId="{A4C087B2-8E58-1A42-876F-00E1B6C65D00}" srcOrd="4" destOrd="0" parTransId="{FD47CB05-60A3-3941-BC09-1EC0C47F9675}" sibTransId="{FAA8AA14-3ACA-8940-8E06-A28853059BAB}"/>
    <dgm:cxn modelId="{2FF51268-C102-8341-817D-BC58DE0C308D}" type="presOf" srcId="{F79AAA3A-0465-CE4E-99EB-68ABB78EBB8F}" destId="{4C4E7D51-1A01-4D40-B32F-EDB50F22C454}" srcOrd="1" destOrd="0" presId="urn:microsoft.com/office/officeart/2005/8/layout/cycle2"/>
    <dgm:cxn modelId="{14A988EE-1341-2943-9018-1E79F065279B}" type="presOf" srcId="{41342D02-89D4-DC40-A18B-62A1BFA542CB}" destId="{A87F80A1-DD14-8B4C-BCFA-101E05D363A3}" srcOrd="1" destOrd="0" presId="urn:microsoft.com/office/officeart/2005/8/layout/cycle2"/>
    <dgm:cxn modelId="{C8D92CD5-281D-5247-90B0-F704294BA10C}" type="presOf" srcId="{3C03C3A3-2716-8442-9C2C-9E2B52ED5C1A}" destId="{F8EE6C67-623A-0047-BFAB-AFD52328FEE2}" srcOrd="0" destOrd="0" presId="urn:microsoft.com/office/officeart/2005/8/layout/cycle2"/>
    <dgm:cxn modelId="{5850F8C7-AFE5-5E4B-99A6-2CC4AFD92C37}" type="presOf" srcId="{3883F362-28BB-BE42-B37C-EF94D9B27055}" destId="{79AE16B8-F116-824C-8D8D-63C6BA2CDDAC}" srcOrd="1" destOrd="0" presId="urn:microsoft.com/office/officeart/2005/8/layout/cycle2"/>
    <dgm:cxn modelId="{B801C838-F451-4640-87F8-1C1C029CD024}" srcId="{1341B353-5504-C34E-992C-517977494374}" destId="{DBCE5B66-5631-3A4F-80B6-4D4F344DD9F7}" srcOrd="3" destOrd="0" parTransId="{607C459D-225F-164B-BD45-CF4DB378030C}" sibTransId="{029E508F-973B-D64D-9FAC-1CC368C424A9}"/>
    <dgm:cxn modelId="{30F7E4B4-D5AB-AB4C-850F-7D26B289FD85}" srcId="{1341B353-5504-C34E-992C-517977494374}" destId="{11DE7B15-3DCE-6548-A6A3-7E2B468ECC14}" srcOrd="6" destOrd="0" parTransId="{C6D6470C-E1DC-0045-A50F-9BD60EB044C4}" sibTransId="{2E4A1257-0397-D744-866F-714497D13139}"/>
    <dgm:cxn modelId="{BE352AF1-4E74-1642-8FA2-2E2DF06E3C5D}" type="presOf" srcId="{11DE7B15-3DCE-6548-A6A3-7E2B468ECC14}" destId="{810FB740-EB4F-F24E-8900-92C46B0A8097}" srcOrd="0" destOrd="0" presId="urn:microsoft.com/office/officeart/2005/8/layout/cycle2"/>
    <dgm:cxn modelId="{6BC2DC23-FEA1-2A44-BBB5-0DB6E00266C3}" type="presOf" srcId="{2E4A1257-0397-D744-866F-714497D13139}" destId="{A7DC95C8-200B-7740-BA45-3324A810077B}" srcOrd="0" destOrd="0" presId="urn:microsoft.com/office/officeart/2005/8/layout/cycle2"/>
    <dgm:cxn modelId="{1A6AFE81-F7E1-D843-AE15-3A37D741A926}" type="presOf" srcId="{2E4A1257-0397-D744-866F-714497D13139}" destId="{86431844-ED19-F345-ACA7-FC7736DB1B39}" srcOrd="1" destOrd="0" presId="urn:microsoft.com/office/officeart/2005/8/layout/cycle2"/>
    <dgm:cxn modelId="{F37E5122-CD9B-D64B-9ED6-048F48D0F4CF}" srcId="{1341B353-5504-C34E-992C-517977494374}" destId="{BF95DEE7-90C8-604D-BF56-73969ED99E2B}" srcOrd="1" destOrd="0" parTransId="{38721968-EA01-894A-AE4C-AEEB4A70B6F9}" sibTransId="{0CD54C1C-D8F5-CA44-9B49-D6F65FEFC645}"/>
    <dgm:cxn modelId="{3A7947CF-534E-5948-A7D6-FBE2BD8266E1}" type="presOf" srcId="{B5CB28B0-1A9A-3445-B90A-2268970A6662}" destId="{511F5491-FDE2-AB4E-ACC8-F64A10B174AA}" srcOrd="0" destOrd="0" presId="urn:microsoft.com/office/officeart/2005/8/layout/cycle2"/>
    <dgm:cxn modelId="{C3E4CC44-0151-7942-9040-92629DB45729}" type="presOf" srcId="{BF95DEE7-90C8-604D-BF56-73969ED99E2B}" destId="{C3028322-E264-FE4E-992F-8DA1068BB8E5}" srcOrd="0" destOrd="0" presId="urn:microsoft.com/office/officeart/2005/8/layout/cycle2"/>
    <dgm:cxn modelId="{22EDADCF-34FA-2F43-AFAB-F3AA3F556BD3}" type="presOf" srcId="{FAA8AA14-3ACA-8940-8E06-A28853059BAB}" destId="{BAC0DB52-B7ED-F740-9A9A-AA31575CBC70}" srcOrd="0" destOrd="0" presId="urn:microsoft.com/office/officeart/2005/8/layout/cycle2"/>
    <dgm:cxn modelId="{1398F9C3-BD49-BC46-B056-F400AB9E9276}" type="presOf" srcId="{0C10436A-8D79-5349-9E11-1BBC9B610B95}" destId="{AA1086D9-095B-1A4E-8913-C696BDD0F017}" srcOrd="0" destOrd="0" presId="urn:microsoft.com/office/officeart/2005/8/layout/cycle2"/>
    <dgm:cxn modelId="{53302295-DDC2-3646-A79B-98FA8C768736}" type="presOf" srcId="{029E508F-973B-D64D-9FAC-1CC368C424A9}" destId="{24528F0D-203F-0440-91F6-4F08AB3616DA}" srcOrd="1" destOrd="0" presId="urn:microsoft.com/office/officeart/2005/8/layout/cycle2"/>
    <dgm:cxn modelId="{8411CEA7-72CE-2840-BF71-EE3FA23510AF}" type="presOf" srcId="{41342D02-89D4-DC40-A18B-62A1BFA542CB}" destId="{16666597-7A50-FF4A-9C06-4484D4594CDE}" srcOrd="0" destOrd="0" presId="urn:microsoft.com/office/officeart/2005/8/layout/cycle2"/>
    <dgm:cxn modelId="{7F2F95C0-502C-954C-9E5C-F58086C31ADC}" type="presOf" srcId="{A4C087B2-8E58-1A42-876F-00E1B6C65D00}" destId="{6B132DCD-945B-4247-830E-4B2950B2D30B}" srcOrd="0" destOrd="0" presId="urn:microsoft.com/office/officeart/2005/8/layout/cycle2"/>
    <dgm:cxn modelId="{8AB172F6-8BE5-C84D-8102-770FB5313089}" type="presOf" srcId="{1341B353-5504-C34E-992C-517977494374}" destId="{F5FC1573-CF99-0B46-B4A6-463343EE2A70}" srcOrd="0" destOrd="0" presId="urn:microsoft.com/office/officeart/2005/8/layout/cycle2"/>
    <dgm:cxn modelId="{6679EAFE-795E-5141-BAB7-CD33CBD47491}" type="presOf" srcId="{0CD54C1C-D8F5-CA44-9B49-D6F65FEFC645}" destId="{B813229A-ED86-3146-885A-E9E3F1558AC9}" srcOrd="0" destOrd="0" presId="urn:microsoft.com/office/officeart/2005/8/layout/cycle2"/>
    <dgm:cxn modelId="{7BB58AD7-375F-F84A-8A8E-3CAFBD5F6FCE}" type="presOf" srcId="{FAA8AA14-3ACA-8940-8E06-A28853059BAB}" destId="{10D15694-36B6-E241-911F-A997698D8047}" srcOrd="1" destOrd="0" presId="urn:microsoft.com/office/officeart/2005/8/layout/cycle2"/>
    <dgm:cxn modelId="{3031B278-133F-9443-87FF-63759F9EF1A8}" srcId="{1341B353-5504-C34E-992C-517977494374}" destId="{B5CB28B0-1A9A-3445-B90A-2268970A6662}" srcOrd="2" destOrd="0" parTransId="{C01DB16B-B4E5-FC49-B133-95074B7CDD6F}" sibTransId="{3883F362-28BB-BE42-B37C-EF94D9B27055}"/>
    <dgm:cxn modelId="{FE480E7D-E9ED-1349-85AD-B6B8E041FAA3}" type="presOf" srcId="{0CD54C1C-D8F5-CA44-9B49-D6F65FEFC645}" destId="{1ED29D22-F09A-AC4B-A9A0-BEBA768D6093}" srcOrd="1" destOrd="0" presId="urn:microsoft.com/office/officeart/2005/8/layout/cycle2"/>
    <dgm:cxn modelId="{5D7E3AEF-5991-0340-9B5F-43C972BCAF30}" type="presOf" srcId="{3883F362-28BB-BE42-B37C-EF94D9B27055}" destId="{65A5E1FD-E8A9-7943-9844-2A58BB45FFEF}" srcOrd="0" destOrd="0" presId="urn:microsoft.com/office/officeart/2005/8/layout/cycle2"/>
    <dgm:cxn modelId="{D48D5366-F94F-4C4A-8227-8E55021724FA}" srcId="{1341B353-5504-C34E-992C-517977494374}" destId="{3C03C3A3-2716-8442-9C2C-9E2B52ED5C1A}" srcOrd="5" destOrd="0" parTransId="{3CD8FE20-DB60-4844-98E9-02557CDB87B3}" sibTransId="{F79AAA3A-0465-CE4E-99EB-68ABB78EBB8F}"/>
    <dgm:cxn modelId="{BD943989-C832-464F-A589-1BA1E7F96AAF}" type="presParOf" srcId="{F5FC1573-CF99-0B46-B4A6-463343EE2A70}" destId="{AA1086D9-095B-1A4E-8913-C696BDD0F017}" srcOrd="0" destOrd="0" presId="urn:microsoft.com/office/officeart/2005/8/layout/cycle2"/>
    <dgm:cxn modelId="{25CE7F32-F4A2-9A47-BCA2-0B2C54FBB8DC}" type="presParOf" srcId="{F5FC1573-CF99-0B46-B4A6-463343EE2A70}" destId="{16666597-7A50-FF4A-9C06-4484D4594CDE}" srcOrd="1" destOrd="0" presId="urn:microsoft.com/office/officeart/2005/8/layout/cycle2"/>
    <dgm:cxn modelId="{19A7E14F-5261-E94E-B8C2-26FABC45A468}" type="presParOf" srcId="{16666597-7A50-FF4A-9C06-4484D4594CDE}" destId="{A87F80A1-DD14-8B4C-BCFA-101E05D363A3}" srcOrd="0" destOrd="0" presId="urn:microsoft.com/office/officeart/2005/8/layout/cycle2"/>
    <dgm:cxn modelId="{D6DBA797-46B9-C042-8C05-AE43871E408D}" type="presParOf" srcId="{F5FC1573-CF99-0B46-B4A6-463343EE2A70}" destId="{C3028322-E264-FE4E-992F-8DA1068BB8E5}" srcOrd="2" destOrd="0" presId="urn:microsoft.com/office/officeart/2005/8/layout/cycle2"/>
    <dgm:cxn modelId="{E15A5622-4674-684B-9461-2C264405D033}" type="presParOf" srcId="{F5FC1573-CF99-0B46-B4A6-463343EE2A70}" destId="{B813229A-ED86-3146-885A-E9E3F1558AC9}" srcOrd="3" destOrd="0" presId="urn:microsoft.com/office/officeart/2005/8/layout/cycle2"/>
    <dgm:cxn modelId="{A0B792A9-835C-1441-94EA-877935DCD603}" type="presParOf" srcId="{B813229A-ED86-3146-885A-E9E3F1558AC9}" destId="{1ED29D22-F09A-AC4B-A9A0-BEBA768D6093}" srcOrd="0" destOrd="0" presId="urn:microsoft.com/office/officeart/2005/8/layout/cycle2"/>
    <dgm:cxn modelId="{400F14AC-CAEB-D64E-9A7A-F52315DDB187}" type="presParOf" srcId="{F5FC1573-CF99-0B46-B4A6-463343EE2A70}" destId="{511F5491-FDE2-AB4E-ACC8-F64A10B174AA}" srcOrd="4" destOrd="0" presId="urn:microsoft.com/office/officeart/2005/8/layout/cycle2"/>
    <dgm:cxn modelId="{9CD6412A-7967-9746-BA11-996E5AB0C616}" type="presParOf" srcId="{F5FC1573-CF99-0B46-B4A6-463343EE2A70}" destId="{65A5E1FD-E8A9-7943-9844-2A58BB45FFEF}" srcOrd="5" destOrd="0" presId="urn:microsoft.com/office/officeart/2005/8/layout/cycle2"/>
    <dgm:cxn modelId="{EEEB9774-AF78-B849-B670-B4687642AA5E}" type="presParOf" srcId="{65A5E1FD-E8A9-7943-9844-2A58BB45FFEF}" destId="{79AE16B8-F116-824C-8D8D-63C6BA2CDDAC}" srcOrd="0" destOrd="0" presId="urn:microsoft.com/office/officeart/2005/8/layout/cycle2"/>
    <dgm:cxn modelId="{42458BB0-C412-914C-9080-36488CF47543}" type="presParOf" srcId="{F5FC1573-CF99-0B46-B4A6-463343EE2A70}" destId="{1A0E35F9-FB9C-9C45-B49F-B74189FB9873}" srcOrd="6" destOrd="0" presId="urn:microsoft.com/office/officeart/2005/8/layout/cycle2"/>
    <dgm:cxn modelId="{B584A209-1C87-884F-9B80-C8777584163F}" type="presParOf" srcId="{F5FC1573-CF99-0B46-B4A6-463343EE2A70}" destId="{0156A312-2C1E-984F-9B22-50224385773A}" srcOrd="7" destOrd="0" presId="urn:microsoft.com/office/officeart/2005/8/layout/cycle2"/>
    <dgm:cxn modelId="{222D24D6-A86E-7B4C-821B-A0E790C3F436}" type="presParOf" srcId="{0156A312-2C1E-984F-9B22-50224385773A}" destId="{24528F0D-203F-0440-91F6-4F08AB3616DA}" srcOrd="0" destOrd="0" presId="urn:microsoft.com/office/officeart/2005/8/layout/cycle2"/>
    <dgm:cxn modelId="{9245DB3D-B74E-9743-88CD-06FD95F8B0A8}" type="presParOf" srcId="{F5FC1573-CF99-0B46-B4A6-463343EE2A70}" destId="{6B132DCD-945B-4247-830E-4B2950B2D30B}" srcOrd="8" destOrd="0" presId="urn:microsoft.com/office/officeart/2005/8/layout/cycle2"/>
    <dgm:cxn modelId="{DCAC8527-C028-2440-A732-E9C64EBBB238}" type="presParOf" srcId="{F5FC1573-CF99-0B46-B4A6-463343EE2A70}" destId="{BAC0DB52-B7ED-F740-9A9A-AA31575CBC70}" srcOrd="9" destOrd="0" presId="urn:microsoft.com/office/officeart/2005/8/layout/cycle2"/>
    <dgm:cxn modelId="{EE74A8F2-233F-2645-A941-66CE8AE5501B}" type="presParOf" srcId="{BAC0DB52-B7ED-F740-9A9A-AA31575CBC70}" destId="{10D15694-36B6-E241-911F-A997698D8047}" srcOrd="0" destOrd="0" presId="urn:microsoft.com/office/officeart/2005/8/layout/cycle2"/>
    <dgm:cxn modelId="{E41D955C-D5C9-574C-90E1-293210433D18}" type="presParOf" srcId="{F5FC1573-CF99-0B46-B4A6-463343EE2A70}" destId="{F8EE6C67-623A-0047-BFAB-AFD52328FEE2}" srcOrd="10" destOrd="0" presId="urn:microsoft.com/office/officeart/2005/8/layout/cycle2"/>
    <dgm:cxn modelId="{3849F9F1-E324-3947-9EB4-7246D1B6A5A4}" type="presParOf" srcId="{F5FC1573-CF99-0B46-B4A6-463343EE2A70}" destId="{5F9F6253-4BF5-D642-A7E6-A3E77B005572}" srcOrd="11" destOrd="0" presId="urn:microsoft.com/office/officeart/2005/8/layout/cycle2"/>
    <dgm:cxn modelId="{A82AE8E8-A455-5147-AD3F-01062AFDF91E}" type="presParOf" srcId="{5F9F6253-4BF5-D642-A7E6-A3E77B005572}" destId="{4C4E7D51-1A01-4D40-B32F-EDB50F22C454}" srcOrd="0" destOrd="0" presId="urn:microsoft.com/office/officeart/2005/8/layout/cycle2"/>
    <dgm:cxn modelId="{8C94ECF4-CA68-C14A-9598-BDD78738F0D3}" type="presParOf" srcId="{F5FC1573-CF99-0B46-B4A6-463343EE2A70}" destId="{810FB740-EB4F-F24E-8900-92C46B0A8097}" srcOrd="12" destOrd="0" presId="urn:microsoft.com/office/officeart/2005/8/layout/cycle2"/>
    <dgm:cxn modelId="{0B3BC46D-8440-9047-81D6-F20A15797C3E}" type="presParOf" srcId="{F5FC1573-CF99-0B46-B4A6-463343EE2A70}" destId="{A7DC95C8-200B-7740-BA45-3324A810077B}" srcOrd="13" destOrd="0" presId="urn:microsoft.com/office/officeart/2005/8/layout/cycle2"/>
    <dgm:cxn modelId="{C2D074DC-70A4-E34A-8E5C-A8ACA90EC340}" type="presParOf" srcId="{A7DC95C8-200B-7740-BA45-3324A810077B}" destId="{86431844-ED19-F345-ACA7-FC7736DB1B3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B1348-25A2-5F4E-9867-6003F8B59E7E}">
      <dsp:nvSpPr>
        <dsp:cNvPr id="0" name=""/>
        <dsp:cNvSpPr/>
      </dsp:nvSpPr>
      <dsp:spPr>
        <a:xfrm>
          <a:off x="3263818" y="-114588"/>
          <a:ext cx="2209151" cy="204393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Falling crops prices; Wheat goes from $2.00 to .68 cents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3587341" y="184739"/>
        <a:ext cx="1562105" cy="1445282"/>
      </dsp:txXfrm>
    </dsp:sp>
    <dsp:sp modelId="{BF53A53D-AD54-8F45-B136-466C7D3A69E3}">
      <dsp:nvSpPr>
        <dsp:cNvPr id="0" name=""/>
        <dsp:cNvSpPr/>
      </dsp:nvSpPr>
      <dsp:spPr>
        <a:xfrm rot="2700000">
          <a:off x="5152588" y="1522258"/>
          <a:ext cx="231510" cy="570143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162759" y="1611732"/>
        <a:ext cx="162057" cy="342085"/>
      </dsp:txXfrm>
    </dsp:sp>
    <dsp:sp modelId="{E9510B28-19C3-BF4D-BA39-00DF644E188C}">
      <dsp:nvSpPr>
        <dsp:cNvPr id="0" name=""/>
        <dsp:cNvSpPr/>
      </dsp:nvSpPr>
      <dsp:spPr>
        <a:xfrm>
          <a:off x="5098477" y="1685246"/>
          <a:ext cx="2126780" cy="203121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Mortgage homes to buy more land for more crops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5409937" y="1982711"/>
        <a:ext cx="1503860" cy="1436285"/>
      </dsp:txXfrm>
    </dsp:sp>
    <dsp:sp modelId="{9FBBD7BC-B855-B940-B991-B10C63CD4A15}">
      <dsp:nvSpPr>
        <dsp:cNvPr id="0" name=""/>
        <dsp:cNvSpPr/>
      </dsp:nvSpPr>
      <dsp:spPr>
        <a:xfrm rot="8100000">
          <a:off x="5125882" y="3320332"/>
          <a:ext cx="262870" cy="570143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193194" y="3406479"/>
        <a:ext cx="184009" cy="342085"/>
      </dsp:txXfrm>
    </dsp:sp>
    <dsp:sp modelId="{1449B5F8-9FAD-D749-A16E-1819AB83154F}">
      <dsp:nvSpPr>
        <dsp:cNvPr id="0" name=""/>
        <dsp:cNvSpPr/>
      </dsp:nvSpPr>
      <dsp:spPr>
        <a:xfrm>
          <a:off x="3223071" y="3592985"/>
          <a:ext cx="2290643" cy="180268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Farmers can’t pay bills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3558528" y="3856982"/>
        <a:ext cx="1619729" cy="1274691"/>
      </dsp:txXfrm>
    </dsp:sp>
    <dsp:sp modelId="{2C2D6866-BC75-6B48-88BB-427356FF4559}">
      <dsp:nvSpPr>
        <dsp:cNvPr id="0" name=""/>
        <dsp:cNvSpPr/>
      </dsp:nvSpPr>
      <dsp:spPr>
        <a:xfrm rot="13500000">
          <a:off x="3292903" y="3293819"/>
          <a:ext cx="320105" cy="570143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374871" y="3441800"/>
        <a:ext cx="224074" cy="342085"/>
      </dsp:txXfrm>
    </dsp:sp>
    <dsp:sp modelId="{62FD0EC4-23A0-5E47-9DF6-BE96080A8BE8}">
      <dsp:nvSpPr>
        <dsp:cNvPr id="0" name=""/>
        <dsp:cNvSpPr/>
      </dsp:nvSpPr>
      <dsp:spPr>
        <a:xfrm>
          <a:off x="1611823" y="1799511"/>
          <a:ext cx="1926191" cy="180268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Banks foreclose on homes 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1893907" y="2063508"/>
        <a:ext cx="1362023" cy="1274691"/>
      </dsp:txXfrm>
    </dsp:sp>
    <dsp:sp modelId="{9FA9DAB5-51E3-A549-BB91-3B6A612F1A9F}">
      <dsp:nvSpPr>
        <dsp:cNvPr id="0" name=""/>
        <dsp:cNvSpPr/>
      </dsp:nvSpPr>
      <dsp:spPr>
        <a:xfrm rot="18900000">
          <a:off x="3275479" y="1570849"/>
          <a:ext cx="288745" cy="570143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88165" y="1715504"/>
        <a:ext cx="202122" cy="342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086D9-095B-1A4E-8913-C696BDD0F017}">
      <dsp:nvSpPr>
        <dsp:cNvPr id="0" name=""/>
        <dsp:cNvSpPr/>
      </dsp:nvSpPr>
      <dsp:spPr>
        <a:xfrm>
          <a:off x="5725622" y="3857"/>
          <a:ext cx="1362386" cy="136238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Farmers in debt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5925139" y="203374"/>
        <a:ext cx="963352" cy="963352"/>
      </dsp:txXfrm>
    </dsp:sp>
    <dsp:sp modelId="{16666597-7A50-FF4A-9C06-4484D4594CDE}">
      <dsp:nvSpPr>
        <dsp:cNvPr id="0" name=""/>
        <dsp:cNvSpPr/>
      </dsp:nvSpPr>
      <dsp:spPr>
        <a:xfrm rot="1542857">
          <a:off x="7137732" y="894099"/>
          <a:ext cx="361151" cy="45980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143097" y="962555"/>
        <a:ext cx="252806" cy="275883"/>
      </dsp:txXfrm>
    </dsp:sp>
    <dsp:sp modelId="{C3028322-E264-FE4E-992F-8DA1068BB8E5}">
      <dsp:nvSpPr>
        <dsp:cNvPr id="0" name=""/>
        <dsp:cNvSpPr/>
      </dsp:nvSpPr>
      <dsp:spPr>
        <a:xfrm>
          <a:off x="7567026" y="890630"/>
          <a:ext cx="1362386" cy="136238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Railroads expanding faster than markets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7766543" y="1090147"/>
        <a:ext cx="963352" cy="963352"/>
      </dsp:txXfrm>
    </dsp:sp>
    <dsp:sp modelId="{B813229A-ED86-3146-885A-E9E3F1558AC9}">
      <dsp:nvSpPr>
        <dsp:cNvPr id="0" name=""/>
        <dsp:cNvSpPr/>
      </dsp:nvSpPr>
      <dsp:spPr>
        <a:xfrm rot="4628571">
          <a:off x="8292763" y="2328237"/>
          <a:ext cx="361151" cy="45980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8334881" y="2367384"/>
        <a:ext cx="252806" cy="275883"/>
      </dsp:txXfrm>
    </dsp:sp>
    <dsp:sp modelId="{511F5491-FDE2-AB4E-ACC8-F64A10B174AA}">
      <dsp:nvSpPr>
        <dsp:cNvPr id="0" name=""/>
        <dsp:cNvSpPr/>
      </dsp:nvSpPr>
      <dsp:spPr>
        <a:xfrm>
          <a:off x="8021815" y="2883192"/>
          <a:ext cx="1362386" cy="136238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0000"/>
              </a:solidFill>
            </a:rPr>
            <a:t>Bankruptcy 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8221332" y="3082709"/>
        <a:ext cx="963352" cy="963352"/>
      </dsp:txXfrm>
    </dsp:sp>
    <dsp:sp modelId="{65A5E1FD-E8A9-7943-9844-2A58BB45FFEF}">
      <dsp:nvSpPr>
        <dsp:cNvPr id="0" name=""/>
        <dsp:cNvSpPr/>
      </dsp:nvSpPr>
      <dsp:spPr>
        <a:xfrm rot="7714286">
          <a:off x="7891660" y="4125446"/>
          <a:ext cx="361151" cy="45980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7979609" y="4175053"/>
        <a:ext cx="252806" cy="275883"/>
      </dsp:txXfrm>
    </dsp:sp>
    <dsp:sp modelId="{1A0E35F9-FB9C-9C45-B49F-B74189FB9873}">
      <dsp:nvSpPr>
        <dsp:cNvPr id="0" name=""/>
        <dsp:cNvSpPr/>
      </dsp:nvSpPr>
      <dsp:spPr>
        <a:xfrm>
          <a:off x="6747524" y="4481102"/>
          <a:ext cx="1362386" cy="136238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People panic, trade in greenbacks for gold 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6947041" y="4680619"/>
        <a:ext cx="963352" cy="963352"/>
      </dsp:txXfrm>
    </dsp:sp>
    <dsp:sp modelId="{0156A312-2C1E-984F-9B22-50224385773A}">
      <dsp:nvSpPr>
        <dsp:cNvPr id="0" name=""/>
        <dsp:cNvSpPr/>
      </dsp:nvSpPr>
      <dsp:spPr>
        <a:xfrm rot="10800000">
          <a:off x="6236461" y="4932393"/>
          <a:ext cx="361151" cy="45980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6344806" y="5024354"/>
        <a:ext cx="252806" cy="275883"/>
      </dsp:txXfrm>
    </dsp:sp>
    <dsp:sp modelId="{6B132DCD-945B-4247-830E-4B2950B2D30B}">
      <dsp:nvSpPr>
        <dsp:cNvPr id="0" name=""/>
        <dsp:cNvSpPr/>
      </dsp:nvSpPr>
      <dsp:spPr>
        <a:xfrm>
          <a:off x="4703720" y="4481102"/>
          <a:ext cx="1362386" cy="136238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0000"/>
              </a:solidFill>
            </a:rPr>
            <a:t>Gov. gold supply is low so can’t fulfill promises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4903237" y="4680619"/>
        <a:ext cx="963352" cy="963352"/>
      </dsp:txXfrm>
    </dsp:sp>
    <dsp:sp modelId="{BAC0DB52-B7ED-F740-9A9A-AA31575CBC70}">
      <dsp:nvSpPr>
        <dsp:cNvPr id="0" name=""/>
        <dsp:cNvSpPr/>
      </dsp:nvSpPr>
      <dsp:spPr>
        <a:xfrm rot="13885714">
          <a:off x="4573565" y="4141429"/>
          <a:ext cx="361151" cy="45980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661514" y="4275744"/>
        <a:ext cx="252806" cy="275883"/>
      </dsp:txXfrm>
    </dsp:sp>
    <dsp:sp modelId="{F8EE6C67-623A-0047-BFAB-AFD52328FEE2}">
      <dsp:nvSpPr>
        <dsp:cNvPr id="0" name=""/>
        <dsp:cNvSpPr/>
      </dsp:nvSpPr>
      <dsp:spPr>
        <a:xfrm>
          <a:off x="3429428" y="2883192"/>
          <a:ext cx="1362386" cy="136238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0000"/>
              </a:solidFill>
            </a:rPr>
            <a:t>Stocks plunge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3628945" y="3082709"/>
        <a:ext cx="963352" cy="963352"/>
      </dsp:txXfrm>
    </dsp:sp>
    <dsp:sp modelId="{5F9F6253-4BF5-D642-A7E6-A3E77B005572}">
      <dsp:nvSpPr>
        <dsp:cNvPr id="0" name=""/>
        <dsp:cNvSpPr/>
      </dsp:nvSpPr>
      <dsp:spPr>
        <a:xfrm rot="16971429">
          <a:off x="4177087" y="2414151"/>
          <a:ext cx="287189" cy="45980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210580" y="2548110"/>
        <a:ext cx="201032" cy="275883"/>
      </dsp:txXfrm>
    </dsp:sp>
    <dsp:sp modelId="{810FB740-EB4F-F24E-8900-92C46B0A8097}">
      <dsp:nvSpPr>
        <dsp:cNvPr id="0" name=""/>
        <dsp:cNvSpPr/>
      </dsp:nvSpPr>
      <dsp:spPr>
        <a:xfrm>
          <a:off x="3810458" y="747164"/>
          <a:ext cx="1509906" cy="164931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No investment, economy plunges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4031579" y="988701"/>
        <a:ext cx="1067664" cy="1166245"/>
      </dsp:txXfrm>
    </dsp:sp>
    <dsp:sp modelId="{A7DC95C8-200B-7740-BA45-3324A810077B}">
      <dsp:nvSpPr>
        <dsp:cNvPr id="0" name=""/>
        <dsp:cNvSpPr/>
      </dsp:nvSpPr>
      <dsp:spPr>
        <a:xfrm rot="20057143">
          <a:off x="5358683" y="883856"/>
          <a:ext cx="315817" cy="45980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363374" y="996371"/>
        <a:ext cx="221072" cy="275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10/02/2018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lg93I5ydy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Farmer Woes and Populist Dreams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People’s Movement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Bimetallism (Question 5)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200" dirty="0" err="1"/>
              <a:t>Bimettalism</a:t>
            </a:r>
            <a:r>
              <a:rPr lang="en-US" sz="3200" dirty="0"/>
              <a:t>- </a:t>
            </a:r>
            <a:r>
              <a:rPr lang="en-US" sz="3200" dirty="0" smtClean="0"/>
              <a:t>use gold and silver for money</a:t>
            </a:r>
          </a:p>
          <a:p>
            <a:pPr lvl="1"/>
            <a:r>
              <a:rPr lang="en-US" sz="3200" dirty="0" smtClean="0"/>
              <a:t>More </a:t>
            </a:r>
            <a:r>
              <a:rPr lang="en-US" sz="3200" dirty="0"/>
              <a:t>currency available, less valuable dollar</a:t>
            </a:r>
          </a:p>
          <a:p>
            <a:pPr lvl="2"/>
            <a:r>
              <a:rPr lang="en-US" sz="3200" dirty="0"/>
              <a:t>Products at higher prices, more people have money </a:t>
            </a:r>
          </a:p>
          <a:p>
            <a:pPr lvl="2"/>
            <a:r>
              <a:rPr lang="en-US" sz="3200" dirty="0"/>
              <a:t>Democrats, farmers, </a:t>
            </a:r>
            <a:r>
              <a:rPr lang="en-US" sz="3200" dirty="0" smtClean="0"/>
              <a:t>laborers, populists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19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3600" dirty="0"/>
              <a:t>Gold Standard- </a:t>
            </a:r>
            <a:r>
              <a:rPr lang="en-US" sz="3600" dirty="0" smtClean="0"/>
              <a:t>only use gold for coins</a:t>
            </a:r>
            <a:endParaRPr lang="en-US" sz="3600" dirty="0"/>
          </a:p>
          <a:p>
            <a:pPr lvl="1"/>
            <a:r>
              <a:rPr lang="en-US" sz="3600" dirty="0" smtClean="0"/>
              <a:t>More </a:t>
            </a:r>
            <a:r>
              <a:rPr lang="en-US" sz="3600" dirty="0"/>
              <a:t>stable but expensive currency </a:t>
            </a:r>
          </a:p>
          <a:p>
            <a:pPr lvl="2"/>
            <a:r>
              <a:rPr lang="en-US" sz="3600" dirty="0" smtClean="0"/>
              <a:t>Money more valuable=lower prices</a:t>
            </a:r>
            <a:endParaRPr lang="en-US" sz="3600" dirty="0"/>
          </a:p>
          <a:p>
            <a:pPr lvl="2"/>
            <a:r>
              <a:rPr lang="en-US" sz="3600" dirty="0"/>
              <a:t>Republicans, businessman, “Gold Bugs”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1896 Election (Question 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2" y="1828800"/>
            <a:ext cx="7980197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Republicans nominate William McKinley</a:t>
            </a:r>
          </a:p>
          <a:p>
            <a:r>
              <a:rPr lang="en-US" sz="2800" dirty="0" smtClean="0"/>
              <a:t>Democrats nominate William Jennings Bryan </a:t>
            </a:r>
          </a:p>
          <a:p>
            <a:pPr lvl="1"/>
            <a:r>
              <a:rPr lang="en-US" sz="2400" dirty="0" smtClean="0"/>
              <a:t>Picks off the Populists as a third party</a:t>
            </a:r>
          </a:p>
          <a:p>
            <a:r>
              <a:rPr lang="en-US" sz="2800" dirty="0" smtClean="0"/>
              <a:t>Some Democrats fear the bimetallism because of increased prices </a:t>
            </a:r>
          </a:p>
          <a:p>
            <a:pPr lvl="1"/>
            <a:r>
              <a:rPr lang="en-US" sz="2400" dirty="0" smtClean="0"/>
              <a:t>Good for farmers, not consumers </a:t>
            </a: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12" y="4154644"/>
            <a:ext cx="2553925" cy="25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slide_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1896 Election</a:t>
            </a:r>
            <a:endParaRPr lang="en-US" dirty="0"/>
          </a:p>
        </p:txBody>
      </p:sp>
      <p:pic>
        <p:nvPicPr>
          <p:cNvPr id="4" name="Picture 3" descr="1896_Electoral_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917"/>
            <a:ext cx="9144000" cy="5662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563" y="5305926"/>
            <a:ext cx="280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Populists for Bryan; decline after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Populist Legacy (Question 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Couldn’t break through the two-party system</a:t>
            </a:r>
          </a:p>
          <a:p>
            <a:pPr lvl="1"/>
            <a:r>
              <a:rPr lang="en-US" dirty="0" smtClean="0"/>
              <a:t>Racism and anti-immigrant stance hurt appeal to laborers, many of whom were minority</a:t>
            </a:r>
          </a:p>
          <a:p>
            <a:r>
              <a:rPr lang="en-US" dirty="0" smtClean="0"/>
              <a:t>Advocated gov. intervention which would become popular soon but not yet</a:t>
            </a:r>
          </a:p>
          <a:p>
            <a:r>
              <a:rPr lang="en-US" dirty="0" smtClean="0"/>
              <a:t>What things did they advocate for that we now have?</a:t>
            </a:r>
          </a:p>
          <a:p>
            <a:r>
              <a:rPr lang="en-US" dirty="0" smtClean="0"/>
              <a:t>8 hour workday, graduated income tax, worker protection, regulation of business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of Oz and Populism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=lg93I5ydyNo</a:t>
            </a:r>
            <a:endParaRPr lang="en-US" dirty="0"/>
          </a:p>
        </p:txBody>
      </p:sp>
      <p:pic>
        <p:nvPicPr>
          <p:cNvPr id="4" name="Picture 3" descr="image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33" y="3419475"/>
            <a:ext cx="28575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farmers reaped less and less profit despite more and more work, a vocal anger arose</a:t>
            </a:r>
          </a:p>
          <a:p>
            <a:r>
              <a:rPr lang="en-US" dirty="0" smtClean="0"/>
              <a:t>“What you farmers need to do is to raise less corn and more Hell! We want the accursed foreclosure system wiped out</a:t>
            </a:r>
            <a:r>
              <a:rPr lang="is-IS" dirty="0" smtClean="0"/>
              <a:t>…We will stand by our homes and stay by our firesides by forces if necessary, and we will not pay our debts to the loan-shark companies until the Government pays its debts to us.”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510992" cy="416273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Long haul vs. short haul rates</a:t>
            </a:r>
          </a:p>
          <a:p>
            <a:pPr lvl="1"/>
            <a:r>
              <a:rPr lang="en-US" sz="2600" dirty="0" smtClean="0"/>
              <a:t>Interstate Commerce Commission helps but largely ineffective (Question 1,2)</a:t>
            </a:r>
          </a:p>
          <a:p>
            <a:r>
              <a:rPr lang="en-US" sz="2800" dirty="0" smtClean="0"/>
              <a:t>Oliver Hudson Kelley starts the Patrons of Husbandry (The Grange)</a:t>
            </a:r>
          </a:p>
          <a:p>
            <a:pPr lvl="1"/>
            <a:r>
              <a:rPr lang="en-US" sz="2800" dirty="0" smtClean="0"/>
              <a:t>Social outlet and education to isolated farmers</a:t>
            </a:r>
          </a:p>
          <a:p>
            <a:r>
              <a:rPr lang="en-US" sz="2800" dirty="0" smtClean="0"/>
              <a:t>Farmers’ Alliances</a:t>
            </a:r>
          </a:p>
          <a:p>
            <a:pPr lvl="1"/>
            <a:r>
              <a:rPr lang="en-US" sz="2800" dirty="0" smtClean="0"/>
              <a:t>Talked about political issues </a:t>
            </a:r>
          </a:p>
          <a:p>
            <a:pPr lvl="2"/>
            <a:r>
              <a:rPr lang="en-US" sz="2800" dirty="0" smtClean="0"/>
              <a:t>Interest rates</a:t>
            </a:r>
          </a:p>
          <a:p>
            <a:pPr lvl="2"/>
            <a:r>
              <a:rPr lang="en-US" sz="2800" dirty="0" smtClean="0"/>
              <a:t>Railroads and banks </a:t>
            </a:r>
          </a:p>
        </p:txBody>
      </p:sp>
    </p:spTree>
    <p:extLst>
      <p:ext uri="{BB962C8B-B14F-4D97-AF65-F5344CB8AC3E}">
        <p14:creationId xmlns:p14="http://schemas.microsoft.com/office/powerpoint/2010/main" val="18121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Economic Issues (Question 3,4)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8800"/>
            <a:ext cx="8566484" cy="4872789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U.S. issued a lot of paper money during Civil War</a:t>
            </a:r>
          </a:p>
          <a:p>
            <a:pPr lvl="1"/>
            <a:r>
              <a:rPr lang="en-US" sz="2500" dirty="0" smtClean="0"/>
              <a:t>Called Greenbacks (not backed by gold or silver; valuable because gov. says it is)</a:t>
            </a:r>
          </a:p>
          <a:p>
            <a:pPr lvl="1"/>
            <a:r>
              <a:rPr lang="en-US" sz="2500" dirty="0" smtClean="0"/>
              <a:t>More money printed leads to inflation</a:t>
            </a:r>
          </a:p>
          <a:p>
            <a:pPr lvl="2"/>
            <a:r>
              <a:rPr lang="en-US" sz="2300" dirty="0" smtClean="0"/>
              <a:t>More money in circulation means it’s less valuable; prices increase aka need more of it to buy things</a:t>
            </a:r>
          </a:p>
          <a:p>
            <a:r>
              <a:rPr lang="en-US" sz="2700" dirty="0" smtClean="0"/>
              <a:t>U.S. takes some greenbacks out of circulation</a:t>
            </a:r>
          </a:p>
          <a:p>
            <a:pPr lvl="1"/>
            <a:r>
              <a:rPr lang="en-US" dirty="0" smtClean="0"/>
              <a:t>Less money in circulation = deflation; value increases</a:t>
            </a:r>
          </a:p>
          <a:p>
            <a:r>
              <a:rPr lang="en-US" dirty="0" smtClean="0"/>
              <a:t>Money worth more so prices drop </a:t>
            </a:r>
          </a:p>
          <a:p>
            <a:pPr lvl="1"/>
            <a:r>
              <a:rPr lang="en-US" dirty="0" smtClean="0"/>
              <a:t>You need less of it to buy things because it’s more valuable</a:t>
            </a:r>
          </a:p>
          <a:p>
            <a:pPr lvl="1"/>
            <a:r>
              <a:rPr lang="en-US" dirty="0" smtClean="0"/>
              <a:t>Good for consumers; bad for farmers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Vicious Cycle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761135"/>
              </p:ext>
            </p:extLst>
          </p:nvPr>
        </p:nvGraphicFramePr>
        <p:xfrm>
          <a:off x="1" y="1397000"/>
          <a:ext cx="8837082" cy="5281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4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Populism (6)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Movement of the people </a:t>
            </a:r>
          </a:p>
          <a:p>
            <a:r>
              <a:rPr lang="en-US" sz="3200" dirty="0" smtClean="0"/>
              <a:t>First convention in Omaha, Nebraska 1892</a:t>
            </a:r>
          </a:p>
          <a:p>
            <a:r>
              <a:rPr lang="en-US" sz="3200" dirty="0" smtClean="0"/>
              <a:t>Platform:</a:t>
            </a:r>
          </a:p>
          <a:p>
            <a:pPr lvl="1"/>
            <a:r>
              <a:rPr lang="en-US" sz="3200" dirty="0"/>
              <a:t>Increase money </a:t>
            </a:r>
            <a:r>
              <a:rPr lang="en-US" sz="3200" dirty="0" smtClean="0"/>
              <a:t>supply, income tax, federal </a:t>
            </a:r>
            <a:r>
              <a:rPr lang="en-US" sz="3200" dirty="0"/>
              <a:t>loan </a:t>
            </a:r>
            <a:r>
              <a:rPr lang="en-US" sz="3200" dirty="0" smtClean="0"/>
              <a:t>program, secret ballot, and an 8 </a:t>
            </a:r>
            <a:r>
              <a:rPr lang="en-US" sz="3200" dirty="0"/>
              <a:t>hour </a:t>
            </a:r>
            <a:r>
              <a:rPr lang="en-US" sz="3200" dirty="0" smtClean="0"/>
              <a:t>workday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64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716"/>
            <a:ext cx="9159173" cy="5292974"/>
          </a:xfrm>
        </p:spPr>
      </p:pic>
    </p:spTree>
    <p:extLst>
      <p:ext uri="{BB962C8B-B14F-4D97-AF65-F5344CB8AC3E}">
        <p14:creationId xmlns:p14="http://schemas.microsoft.com/office/powerpoint/2010/main" val="38463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50" y="-137100"/>
            <a:ext cx="7612063" cy="1417638"/>
          </a:xfrm>
        </p:spPr>
        <p:txBody>
          <a:bodyPr/>
          <a:lstStyle/>
          <a:p>
            <a:r>
              <a:rPr lang="en-US" dirty="0" smtClean="0"/>
              <a:t>Panic of 1893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818891"/>
              </p:ext>
            </p:extLst>
          </p:nvPr>
        </p:nvGraphicFramePr>
        <p:xfrm>
          <a:off x="-1997735" y="926432"/>
          <a:ext cx="12813631" cy="584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2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1086D9-095B-1A4E-8913-C696BDD0F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A1086D9-095B-1A4E-8913-C696BDD0F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A1086D9-095B-1A4E-8913-C696BDD0F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A1086D9-095B-1A4E-8913-C696BDD0F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666597-7A50-FF4A-9C06-4484D4594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6666597-7A50-FF4A-9C06-4484D4594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6666597-7A50-FF4A-9C06-4484D4594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6666597-7A50-FF4A-9C06-4484D4594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28322-E264-FE4E-992F-8DA1068BB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3028322-E264-FE4E-992F-8DA1068BB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3028322-E264-FE4E-992F-8DA1068BB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3028322-E264-FE4E-992F-8DA1068BB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13229A-ED86-3146-885A-E9E3F1558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B813229A-ED86-3146-885A-E9E3F1558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B813229A-ED86-3146-885A-E9E3F1558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B813229A-ED86-3146-885A-E9E3F1558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F5491-FDE2-AB4E-ACC8-F64A10B17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511F5491-FDE2-AB4E-ACC8-F64A10B17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511F5491-FDE2-AB4E-ACC8-F64A10B17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511F5491-FDE2-AB4E-ACC8-F64A10B17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5E1FD-E8A9-7943-9844-2A58BB45F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65A5E1FD-E8A9-7943-9844-2A58BB45F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65A5E1FD-E8A9-7943-9844-2A58BB45F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65A5E1FD-E8A9-7943-9844-2A58BB45F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E35F9-FB9C-9C45-B49F-B74189FB9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1A0E35F9-FB9C-9C45-B49F-B74189FB9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A0E35F9-FB9C-9C45-B49F-B74189FB9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1A0E35F9-FB9C-9C45-B49F-B74189FB9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6A312-2C1E-984F-9B22-502243857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0156A312-2C1E-984F-9B22-502243857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0156A312-2C1E-984F-9B22-502243857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0156A312-2C1E-984F-9B22-502243857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132DCD-945B-4247-830E-4B2950B2D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6B132DCD-945B-4247-830E-4B2950B2D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6B132DCD-945B-4247-830E-4B2950B2D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6B132DCD-945B-4247-830E-4B2950B2D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C0DB52-B7ED-F740-9A9A-AA31575CB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BAC0DB52-B7ED-F740-9A9A-AA31575CB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BAC0DB52-B7ED-F740-9A9A-AA31575CB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BAC0DB52-B7ED-F740-9A9A-AA31575CB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E6C67-623A-0047-BFAB-AFD52328F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F8EE6C67-623A-0047-BFAB-AFD52328F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F8EE6C67-623A-0047-BFAB-AFD52328F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F8EE6C67-623A-0047-BFAB-AFD52328F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9F6253-4BF5-D642-A7E6-A3E77B005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5F9F6253-4BF5-D642-A7E6-A3E77B005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5F9F6253-4BF5-D642-A7E6-A3E77B005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5F9F6253-4BF5-D642-A7E6-A3E77B005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0FB740-EB4F-F24E-8900-92C46B0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810FB740-EB4F-F24E-8900-92C46B0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810FB740-EB4F-F24E-8900-92C46B0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810FB740-EB4F-F24E-8900-92C46B0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DC95C8-200B-7740-BA45-3324A8100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A7DC95C8-200B-7740-BA45-3324A8100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A7DC95C8-200B-7740-BA45-3324A8100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A7DC95C8-200B-7740-BA45-3324A8100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lvl="1" indent="-571500">
              <a:spcBef>
                <a:spcPts val="2000"/>
              </a:spcBef>
            </a:pPr>
            <a:r>
              <a:rPr lang="en-US" sz="4000" dirty="0" smtClean="0"/>
              <a:t>Along with stopping printing greenbacks, gov. decided not to make silver into coins</a:t>
            </a:r>
          </a:p>
          <a:p>
            <a:pPr marL="920750" lvl="2" indent="-571500">
              <a:spcBef>
                <a:spcPts val="2000"/>
              </a:spcBef>
            </a:pPr>
            <a:r>
              <a:rPr lang="en-US" sz="4000" dirty="0" smtClean="0"/>
              <a:t>Now even less money=more </a:t>
            </a:r>
            <a:r>
              <a:rPr lang="en-US" sz="4000" dirty="0" smtClean="0"/>
              <a:t>deflation</a:t>
            </a:r>
            <a:r>
              <a:rPr lang="en-US" sz="4000" dirty="0" smtClean="0"/>
              <a:t>=worse </a:t>
            </a:r>
            <a:r>
              <a:rPr lang="en-US" sz="4000" dirty="0" smtClean="0"/>
              <a:t>for farmers</a:t>
            </a:r>
          </a:p>
        </p:txBody>
      </p:sp>
    </p:spTree>
    <p:extLst>
      <p:ext uri="{BB962C8B-B14F-4D97-AF65-F5344CB8AC3E}">
        <p14:creationId xmlns:p14="http://schemas.microsoft.com/office/powerpoint/2010/main" val="41880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481</TotalTime>
  <Words>547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Book Antiqua</vt:lpstr>
      <vt:lpstr>Wingdings 2</vt:lpstr>
      <vt:lpstr>Habitat</vt:lpstr>
      <vt:lpstr>Farmer Woes and Populist Dreams </vt:lpstr>
      <vt:lpstr>PowerPoint Presentation</vt:lpstr>
      <vt:lpstr>Farmers Alliance</vt:lpstr>
      <vt:lpstr>Larger Economic Issues (Question 3,4)</vt:lpstr>
      <vt:lpstr>A Vicious Cycle </vt:lpstr>
      <vt:lpstr>Populism (6) </vt:lpstr>
      <vt:lpstr>PowerPoint Presentation</vt:lpstr>
      <vt:lpstr>Panic of 1893</vt:lpstr>
      <vt:lpstr>Retraction</vt:lpstr>
      <vt:lpstr>Bimetallism (Question 5) </vt:lpstr>
      <vt:lpstr>Gold Standard</vt:lpstr>
      <vt:lpstr>1896 Election (Question 6)</vt:lpstr>
      <vt:lpstr>PowerPoint Presentation</vt:lpstr>
      <vt:lpstr>1896 Election</vt:lpstr>
      <vt:lpstr>Populist Legacy (Question 7)</vt:lpstr>
      <vt:lpstr>Wizard of Oz and Populism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Populists </dc:title>
  <dc:creator>John Watts</dc:creator>
  <cp:lastModifiedBy>Watts, Johnathan</cp:lastModifiedBy>
  <cp:revision>21</cp:revision>
  <dcterms:created xsi:type="dcterms:W3CDTF">2016-09-28T13:31:45Z</dcterms:created>
  <dcterms:modified xsi:type="dcterms:W3CDTF">2018-10-02T13:24:33Z</dcterms:modified>
</cp:coreProperties>
</file>