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4" r:id="rId2"/>
    <p:sldId id="263" r:id="rId3"/>
    <p:sldId id="264" r:id="rId4"/>
    <p:sldId id="256" r:id="rId5"/>
    <p:sldId id="270" r:id="rId6"/>
    <p:sldId id="266" r:id="rId7"/>
    <p:sldId id="267" r:id="rId8"/>
    <p:sldId id="269" r:id="rId9"/>
    <p:sldId id="268" r:id="rId10"/>
    <p:sldId id="271" r:id="rId11"/>
    <p:sldId id="262" r:id="rId12"/>
    <p:sldId id="257" r:id="rId13"/>
    <p:sldId id="258" r:id="rId14"/>
    <p:sldId id="259" r:id="rId15"/>
    <p:sldId id="260" r:id="rId16"/>
    <p:sldId id="261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Semester Grade = average of 1</a:t>
            </a:r>
            <a:r>
              <a:rPr lang="en-US" sz="4000" baseline="30000" dirty="0" smtClean="0"/>
              <a:t>st</a:t>
            </a:r>
            <a:r>
              <a:rPr lang="en-US" sz="4000" dirty="0"/>
              <a:t> </a:t>
            </a:r>
            <a:r>
              <a:rPr lang="en-US" sz="4000" dirty="0" smtClean="0"/>
              <a:t>and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9 weeks </a:t>
            </a:r>
          </a:p>
          <a:p>
            <a:r>
              <a:rPr lang="en-US" sz="4000" dirty="0" smtClean="0"/>
              <a:t>Round up “9’s” if no zeros in gradebook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Weeks 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789" y="2093495"/>
            <a:ext cx="8143963" cy="476450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 History is full of complementary periods bringing different levels of government involvement and progress etc.</a:t>
            </a:r>
          </a:p>
          <a:p>
            <a:pPr lvl="1"/>
            <a:r>
              <a:rPr lang="en-US" dirty="0" smtClean="0"/>
              <a:t>Antebellum/Civil War (1850-1865)</a:t>
            </a:r>
          </a:p>
          <a:p>
            <a:pPr lvl="1"/>
            <a:r>
              <a:rPr lang="en-US" dirty="0" smtClean="0"/>
              <a:t>Reconstruction (1865-1876)</a:t>
            </a:r>
          </a:p>
          <a:p>
            <a:pPr lvl="1"/>
            <a:r>
              <a:rPr lang="en-US" dirty="0" smtClean="0"/>
              <a:t>Gilded Age (1876-1900)</a:t>
            </a:r>
          </a:p>
          <a:p>
            <a:pPr lvl="1"/>
            <a:r>
              <a:rPr lang="en-US" dirty="0" smtClean="0"/>
              <a:t>Progressive Age (1900-1920)</a:t>
            </a:r>
          </a:p>
          <a:p>
            <a:pPr lvl="1"/>
            <a:r>
              <a:rPr lang="en-US" dirty="0" smtClean="0"/>
              <a:t>WW1 (1913-1920)</a:t>
            </a:r>
          </a:p>
          <a:p>
            <a:pPr lvl="1"/>
            <a:r>
              <a:rPr lang="en-US" dirty="0" smtClean="0"/>
              <a:t>Isolationism/Nationalism/Laissez Faire (Roaring 20’s)</a:t>
            </a:r>
          </a:p>
          <a:p>
            <a:pPr lvl="1"/>
            <a:r>
              <a:rPr lang="en-US" dirty="0" smtClean="0"/>
              <a:t>Great Depression/WW2/Liberal Expanded Gov. (1932-1968)</a:t>
            </a:r>
          </a:p>
          <a:p>
            <a:pPr lvl="1"/>
            <a:r>
              <a:rPr lang="en-US" dirty="0" smtClean="0"/>
              <a:t>Conservative Revolution (1968-2008)</a:t>
            </a:r>
          </a:p>
          <a:p>
            <a:pPr lvl="1"/>
            <a:r>
              <a:rPr lang="en-US" dirty="0" smtClean="0"/>
              <a:t>Liberal World Order (2008-2016)</a:t>
            </a:r>
          </a:p>
          <a:p>
            <a:pPr lvl="1"/>
            <a:r>
              <a:rPr lang="en-US" dirty="0" smtClean="0"/>
              <a:t>Nationalism/Isolationism (2016-?)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Progressivism is a reaction to the Gilded Age</a:t>
            </a:r>
          </a:p>
          <a:p>
            <a:pPr lvl="1"/>
            <a:r>
              <a:rPr lang="en-US" sz="3200" dirty="0" smtClean="0"/>
              <a:t>Massive inequalities, worker safety, health of community, lack of opportunity, no “fair playing field” for the people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112005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Journalists and writers expose unsafe conditions and inequalities in life </a:t>
            </a:r>
          </a:p>
          <a:p>
            <a:pPr lvl="1"/>
            <a:r>
              <a:rPr lang="en-US" dirty="0" smtClean="0"/>
              <a:t>Muckrakers</a:t>
            </a:r>
          </a:p>
          <a:p>
            <a:r>
              <a:rPr lang="en-US" dirty="0" smtClean="0"/>
              <a:t>Leads to belief that government needs to play a larger role</a:t>
            </a:r>
          </a:p>
          <a:p>
            <a:r>
              <a:rPr lang="en-US" dirty="0" smtClean="0"/>
              <a:t>Progressivism is generally thought to have four main goals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514" y="3790682"/>
            <a:ext cx="1867680" cy="2859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514" y="983031"/>
            <a:ext cx="1858433" cy="25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Soften harsh conditions</a:t>
            </a:r>
          </a:p>
          <a:p>
            <a:pPr lvl="1"/>
            <a:r>
              <a:rPr lang="en-US" dirty="0" smtClean="0"/>
              <a:t>Social Gospel and settlement house</a:t>
            </a:r>
          </a:p>
          <a:p>
            <a:pPr lvl="1"/>
            <a:r>
              <a:rPr lang="en-US" dirty="0" smtClean="0"/>
              <a:t>YMCA</a:t>
            </a:r>
          </a:p>
          <a:p>
            <a:pPr lvl="1"/>
            <a:r>
              <a:rPr lang="en-US" dirty="0" smtClean="0"/>
              <a:t>Child labor, working conditions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Social Welfare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165" y="4175124"/>
            <a:ext cx="4624917" cy="23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Morality, not the workplace, improved lives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Moral Improvement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21" y="3535174"/>
            <a:ext cx="3606800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586" y="3222353"/>
            <a:ext cx="2159545" cy="31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027785" cy="448972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Panic of 1893 leads many to question pure capitalism</a:t>
            </a:r>
          </a:p>
          <a:p>
            <a:pPr lvl="1"/>
            <a:r>
              <a:rPr lang="en-US" sz="2800" dirty="0" smtClean="0"/>
              <a:t>Laissez Faire</a:t>
            </a:r>
          </a:p>
          <a:p>
            <a:pPr lvl="1"/>
            <a:r>
              <a:rPr lang="en-US" sz="2800" dirty="0" smtClean="0"/>
              <a:t>Uneven balance between business and people </a:t>
            </a:r>
          </a:p>
          <a:p>
            <a:pPr lvl="2"/>
            <a:r>
              <a:rPr lang="en-US" sz="2800" dirty="0" smtClean="0"/>
              <a:t>Favorable legislation for business </a:t>
            </a:r>
          </a:p>
          <a:p>
            <a:pPr lvl="2"/>
            <a:r>
              <a:rPr lang="en-US" sz="2800" dirty="0" smtClean="0"/>
              <a:t>“Playing with loaded dice”</a:t>
            </a:r>
          </a:p>
          <a:p>
            <a:pPr lvl="2"/>
            <a:r>
              <a:rPr lang="en-US" sz="2800" dirty="0" smtClean="0"/>
              <a:t>Square Deal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Crating Economic Reform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56" y="2640538"/>
            <a:ext cx="2821215" cy="32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248347"/>
            <a:ext cx="4642774" cy="3877815"/>
          </a:xfrm>
        </p:spPr>
        <p:txBody>
          <a:bodyPr/>
          <a:lstStyle/>
          <a:p>
            <a:r>
              <a:rPr lang="en-US" dirty="0" smtClean="0"/>
              <a:t>Using scientific principles to make the workplace and government more efficient </a:t>
            </a:r>
          </a:p>
          <a:p>
            <a:r>
              <a:rPr lang="en-US" dirty="0" smtClean="0"/>
              <a:t>Studies in how fast tasks could be performed and the right conditions to improve labor</a:t>
            </a:r>
          </a:p>
          <a:p>
            <a:r>
              <a:rPr lang="en-US" dirty="0" smtClean="0"/>
              <a:t>Reform government by rooting out corruption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Fostering Efficiency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81" y="2346159"/>
            <a:ext cx="3807677" cy="33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268" y="2045368"/>
            <a:ext cx="8650706" cy="46321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Individually, you will read your assigned primary source and fill out the document analysis sheet</a:t>
            </a:r>
          </a:p>
          <a:p>
            <a:r>
              <a:rPr lang="en-US" dirty="0" smtClean="0"/>
              <a:t>Find your group (1-5)</a:t>
            </a:r>
          </a:p>
          <a:p>
            <a:r>
              <a:rPr lang="en-US" dirty="0" smtClean="0"/>
              <a:t>Compare what you wrote on the document analysis sheet </a:t>
            </a:r>
          </a:p>
          <a:p>
            <a:r>
              <a:rPr lang="en-US" dirty="0" smtClean="0"/>
              <a:t>Fill out </a:t>
            </a:r>
            <a:r>
              <a:rPr lang="en-US" b="1" dirty="0" smtClean="0"/>
              <a:t>one </a:t>
            </a:r>
            <a:r>
              <a:rPr lang="en-US" dirty="0" smtClean="0"/>
              <a:t>row of boxes on the graphic organizer</a:t>
            </a:r>
          </a:p>
          <a:p>
            <a:r>
              <a:rPr lang="en-US" dirty="0" smtClean="0"/>
              <a:t>Then, on the large sheet of paper write:</a:t>
            </a:r>
          </a:p>
          <a:p>
            <a:pPr lvl="1"/>
            <a:r>
              <a:rPr lang="en-US" dirty="0" smtClean="0"/>
              <a:t>The author and name of the work</a:t>
            </a:r>
          </a:p>
          <a:p>
            <a:pPr lvl="1"/>
            <a:r>
              <a:rPr lang="en-US" dirty="0" smtClean="0"/>
              <a:t>The problem they are describing </a:t>
            </a:r>
          </a:p>
          <a:p>
            <a:pPr lvl="1"/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Main </a:t>
            </a:r>
            <a:r>
              <a:rPr lang="en-US" dirty="0" smtClean="0"/>
              <a:t>idea</a:t>
            </a:r>
          </a:p>
          <a:p>
            <a:r>
              <a:rPr lang="en-US" dirty="0" smtClean="0"/>
              <a:t>Hang up around room. Go and fill in your graphic organizer.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Muckrakers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One “Rules</a:t>
            </a:r>
            <a:r>
              <a:rPr lang="en-US" sz="3600" smtClean="0"/>
              <a:t>” packet </a:t>
            </a:r>
            <a:r>
              <a:rPr lang="en-US" sz="3600" dirty="0" smtClean="0"/>
              <a:t>per group printed by 10/22 (Monday)</a:t>
            </a:r>
          </a:p>
          <a:p>
            <a:pPr lvl="1"/>
            <a:r>
              <a:rPr lang="en-US" sz="3200" dirty="0" smtClean="0"/>
              <a:t>You are responsible for adhering to your category rules.</a:t>
            </a:r>
          </a:p>
          <a:p>
            <a:pPr lvl="1"/>
            <a:r>
              <a:rPr lang="en-US" sz="3200" dirty="0" smtClean="0"/>
              <a:t>Nhd.org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vs. Secondary? </a:t>
            </a:r>
          </a:p>
          <a:p>
            <a:r>
              <a:rPr lang="en-US" dirty="0" smtClean="0"/>
              <a:t>5 secondary sources minimum due by 11/2</a:t>
            </a:r>
          </a:p>
          <a:p>
            <a:pPr lvl="1"/>
            <a:r>
              <a:rPr lang="en-US" dirty="0" smtClean="0"/>
              <a:t>May have a media center day </a:t>
            </a:r>
          </a:p>
          <a:p>
            <a:r>
              <a:rPr lang="en-US" dirty="0" smtClean="0"/>
              <a:t>Your sources should be varied and must be deeper than (bio.com, history.com, etc.)</a:t>
            </a:r>
          </a:p>
          <a:p>
            <a:pPr lvl="1"/>
            <a:r>
              <a:rPr lang="en-US" dirty="0" smtClean="0"/>
              <a:t>Start with these sources for basic knowledge and then go deeper. You will not get credit for basic sources like these. </a:t>
            </a:r>
          </a:p>
          <a:p>
            <a:r>
              <a:rPr lang="en-US" dirty="0" smtClean="0"/>
              <a:t>We will review how to make a bibliography next week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Origins of Progressivism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rogressivism political carto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20"/>
            <a:ext cx="9144000" cy="677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rogressive era political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6477000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ogressive era political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5" y="-12534"/>
            <a:ext cx="8444752" cy="68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progressivism political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8916"/>
            <a:ext cx="8988425" cy="64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rogressivism political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5" y="0"/>
            <a:ext cx="7640888" cy="6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2392</TotalTime>
  <Words>432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Book Antiqua</vt:lpstr>
      <vt:lpstr>Wingdings</vt:lpstr>
      <vt:lpstr>Hardcover</vt:lpstr>
      <vt:lpstr>9 Weeks Grades</vt:lpstr>
      <vt:lpstr>History Fair</vt:lpstr>
      <vt:lpstr>Sources</vt:lpstr>
      <vt:lpstr>Origins of Progressivism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Backlash</vt:lpstr>
      <vt:lpstr>Time Periods</vt:lpstr>
      <vt:lpstr>Exposed</vt:lpstr>
      <vt:lpstr>Promoting Social Welfare</vt:lpstr>
      <vt:lpstr>Promoting Moral Improvement</vt:lpstr>
      <vt:lpstr>Crating Economic Reform</vt:lpstr>
      <vt:lpstr>Fostering Efficiency </vt:lpstr>
      <vt:lpstr>Muckrakers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Progressivism</dc:title>
  <dc:creator>John Watts</dc:creator>
  <cp:lastModifiedBy>Watts, Johnathan</cp:lastModifiedBy>
  <cp:revision>24</cp:revision>
  <dcterms:created xsi:type="dcterms:W3CDTF">2016-10-19T14:53:01Z</dcterms:created>
  <dcterms:modified xsi:type="dcterms:W3CDTF">2018-10-16T18:15:41Z</dcterms:modified>
</cp:coreProperties>
</file>