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2" r:id="rId4"/>
    <p:sldId id="258" r:id="rId5"/>
    <p:sldId id="259" r:id="rId6"/>
    <p:sldId id="260" r:id="rId7"/>
    <p:sldId id="264" r:id="rId8"/>
    <p:sldId id="261" r:id="rId9"/>
    <p:sldId id="263" r:id="rId10"/>
    <p:sldId id="266" r:id="rId11"/>
    <p:sldId id="267" r:id="rId12"/>
    <p:sldId id="265"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D5D7EC5-8C6C-4296-8465-C71EFB422788}">
          <p14:sldIdLst>
            <p14:sldId id="256"/>
            <p14:sldId id="257"/>
            <p14:sldId id="262"/>
            <p14:sldId id="258"/>
            <p14:sldId id="259"/>
            <p14:sldId id="260"/>
            <p14:sldId id="264"/>
            <p14:sldId id="261"/>
            <p14:sldId id="263"/>
            <p14:sldId id="266"/>
            <p14:sldId id="267"/>
            <p14:sldId id="26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3" autoAdjust="0"/>
    <p:restoredTop sz="94660"/>
  </p:normalViewPr>
  <p:slideViewPr>
    <p:cSldViewPr snapToGrid="0">
      <p:cViewPr varScale="1">
        <p:scale>
          <a:sx n="85" d="100"/>
          <a:sy n="85" d="100"/>
        </p:scale>
        <p:origin x="53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09/20/2018</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09/20/2018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09/20/2018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09/20/2018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09/20/2018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09/20/2018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09/20/2018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09/20/2018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09/20/2018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09/20/2018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09/20/2018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09/20/2018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09/20/2018</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Immigration</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8759829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descr="https://img.washingtonpost.com/wp-apps/imrs.php?src=https://img.washingtonpost.com/blogs/monkey-cage/files/2016/03/nteta.png&amp;w=148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8831" y="0"/>
            <a:ext cx="9413631" cy="6838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5950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9637" y="0"/>
            <a:ext cx="5986670" cy="6921659"/>
          </a:xfrm>
          <a:prstGeom prst="rect">
            <a:avLst/>
          </a:prstGeom>
        </p:spPr>
      </p:pic>
      <p:sp>
        <p:nvSpPr>
          <p:cNvPr id="5" name="Rectangle 4"/>
          <p:cNvSpPr/>
          <p:nvPr/>
        </p:nvSpPr>
        <p:spPr>
          <a:xfrm>
            <a:off x="6357795" y="157608"/>
            <a:ext cx="5824331" cy="923330"/>
          </a:xfrm>
          <a:prstGeom prst="rect">
            <a:avLst/>
          </a:prstGeom>
          <a:noFill/>
        </p:spPr>
        <p:txBody>
          <a:bodyPr wrap="square" lIns="91440" tIns="45720" rIns="91440" bIns="45720">
            <a:spAutoFit/>
          </a:bodyPr>
          <a:lstStyle/>
          <a:p>
            <a:pPr algn="ctr"/>
            <a:r>
              <a:rPr lang="en-US" sz="5400" dirty="0" smtClean="0">
                <a:ln w="0"/>
                <a:solidFill>
                  <a:schemeClr val="accent1"/>
                </a:solidFill>
                <a:effectLst>
                  <a:outerShdw blurRad="38100" dist="25400" dir="5400000" algn="ctr" rotWithShape="0">
                    <a:srgbClr val="6E747A">
                      <a:alpha val="43000"/>
                    </a:srgbClr>
                  </a:outerShdw>
                </a:effectLst>
              </a:rPr>
              <a:t>“America First”</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21774" y="1211213"/>
            <a:ext cx="1938528" cy="301752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17111" y="1211213"/>
            <a:ext cx="1901038" cy="301752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1774" y="4228733"/>
            <a:ext cx="4296375" cy="2629267"/>
          </a:xfrm>
          <a:prstGeom prst="rect">
            <a:avLst/>
          </a:prstGeom>
        </p:spPr>
      </p:pic>
    </p:spTree>
    <p:extLst>
      <p:ext uri="{BB962C8B-B14F-4D97-AF65-F5344CB8AC3E}">
        <p14:creationId xmlns:p14="http://schemas.microsoft.com/office/powerpoint/2010/main" val="35494301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we currently in a period of nativism?</a:t>
            </a:r>
            <a:endParaRPr lang="en-US" dirty="0"/>
          </a:p>
        </p:txBody>
      </p:sp>
      <p:sp>
        <p:nvSpPr>
          <p:cNvPr id="3" name="Content Placeholder 2"/>
          <p:cNvSpPr>
            <a:spLocks noGrp="1"/>
          </p:cNvSpPr>
          <p:nvPr>
            <p:ph idx="1"/>
          </p:nvPr>
        </p:nvSpPr>
        <p:spPr/>
        <p:txBody>
          <a:bodyPr>
            <a:normAutofit lnSpcReduction="10000"/>
          </a:bodyPr>
          <a:lstStyle/>
          <a:p>
            <a:r>
              <a:rPr lang="en-US" sz="4000" dirty="0" smtClean="0"/>
              <a:t>Read and annotate the article</a:t>
            </a:r>
          </a:p>
          <a:p>
            <a:r>
              <a:rPr lang="en-US" sz="4000" dirty="0" smtClean="0"/>
              <a:t>Racist and negative in the past; today it is more debated, not necessarily negative</a:t>
            </a:r>
          </a:p>
          <a:p>
            <a:r>
              <a:rPr lang="en-US" sz="4000" dirty="0" smtClean="0"/>
              <a:t>Read with purpose. Question the claims presented. You don’t have to agree and shouldn’t necessarily.  </a:t>
            </a:r>
            <a:endParaRPr lang="en-US" sz="4000" dirty="0"/>
          </a:p>
        </p:txBody>
      </p:sp>
    </p:spTree>
    <p:extLst>
      <p:ext uri="{BB962C8B-B14F-4D97-AF65-F5344CB8AC3E}">
        <p14:creationId xmlns:p14="http://schemas.microsoft.com/office/powerpoint/2010/main" val="31097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7332" y="1553487"/>
            <a:ext cx="10131425" cy="3649133"/>
          </a:xfrm>
        </p:spPr>
        <p:txBody>
          <a:bodyPr>
            <a:noAutofit/>
          </a:bodyPr>
          <a:lstStyle/>
          <a:p>
            <a:pPr marL="0" indent="0">
              <a:buNone/>
            </a:pPr>
            <a:r>
              <a:rPr lang="en-US" sz="3600" dirty="0" smtClean="0"/>
              <a:t>“For </a:t>
            </a:r>
            <a:r>
              <a:rPr lang="en-US" sz="3600" dirty="0"/>
              <a:t>most, the experience of steerage was a nightmare. The conditions were crowded, dark, unsanitary, and </a:t>
            </a:r>
            <a:r>
              <a:rPr lang="en-US" sz="3600" dirty="0" smtClean="0"/>
              <a:t>foul smelling. In </a:t>
            </a:r>
            <a:r>
              <a:rPr lang="en-US" sz="3600" dirty="0"/>
              <a:t>spite of the miserable conditions, they had faith in the future. To pass the time they would play cards, sing, dance, and talk. Rumors about life in America, combined with stories about rejections and deportations at Ellis Island, circulated endlessly. They rehearsed answering the immigration inspectors' questions, and hours were spent learning the new language</a:t>
            </a:r>
            <a:r>
              <a:rPr lang="en-US" sz="3600" dirty="0" smtClean="0"/>
              <a:t>.”</a:t>
            </a:r>
            <a:endParaRPr lang="en-US" sz="3600" dirty="0"/>
          </a:p>
        </p:txBody>
      </p:sp>
    </p:spTree>
    <p:extLst>
      <p:ext uri="{BB962C8B-B14F-4D97-AF65-F5344CB8AC3E}">
        <p14:creationId xmlns:p14="http://schemas.microsoft.com/office/powerpoint/2010/main" val="17085880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5497" y="1427364"/>
            <a:ext cx="10131425" cy="3649133"/>
          </a:xfrm>
        </p:spPr>
        <p:txBody>
          <a:bodyPr>
            <a:noAutofit/>
          </a:bodyPr>
          <a:lstStyle/>
          <a:p>
            <a:pPr marL="0" indent="0">
              <a:buNone/>
            </a:pPr>
            <a:r>
              <a:rPr lang="en-US" sz="3600" dirty="0" smtClean="0"/>
              <a:t>“America…We were so near it seemed too much to believe. Everyone stood silent-like in prayer.. Then we were entering the harbor. The land came so near we could almost reach out and touch it… Everyone was holding their breath. </a:t>
            </a:r>
            <a:r>
              <a:rPr lang="en-US" sz="3600" dirty="0"/>
              <a:t>S</a:t>
            </a:r>
            <a:r>
              <a:rPr lang="en-US" sz="3600" dirty="0" smtClean="0"/>
              <a:t>ome boats had bands playing on their decks and all of them were tooting their horns to us and leaving white trails in the water behind them.”</a:t>
            </a:r>
            <a:endParaRPr lang="en-US" sz="3600" dirty="0"/>
          </a:p>
        </p:txBody>
      </p:sp>
    </p:spTree>
    <p:extLst>
      <p:ext uri="{BB962C8B-B14F-4D97-AF65-F5344CB8AC3E}">
        <p14:creationId xmlns:p14="http://schemas.microsoft.com/office/powerpoint/2010/main" val="1916892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4270" y="1763695"/>
            <a:ext cx="10131425" cy="3649133"/>
          </a:xfrm>
        </p:spPr>
        <p:txBody>
          <a:bodyPr>
            <a:normAutofit fontScale="25000" lnSpcReduction="20000"/>
          </a:bodyPr>
          <a:lstStyle/>
          <a:p>
            <a:pPr marL="0" indent="0" algn="ctr">
              <a:buNone/>
            </a:pPr>
            <a:r>
              <a:rPr lang="en-US" sz="11200" b="1" i="1" dirty="0">
                <a:latin typeface="Arial" panose="020B0604020202020204" pitchFamily="34" charset="0"/>
              </a:rPr>
              <a:t>Not like the brazen giant of Greek fame,</a:t>
            </a:r>
            <a:endParaRPr lang="en-US" sz="11200" dirty="0"/>
          </a:p>
          <a:p>
            <a:pPr marL="0" indent="0" algn="ctr">
              <a:buNone/>
            </a:pPr>
            <a:r>
              <a:rPr lang="en-US" sz="11200" b="1" i="1" dirty="0">
                <a:latin typeface="Arial" panose="020B0604020202020204" pitchFamily="34" charset="0"/>
              </a:rPr>
              <a:t>With conquering limbs astride from land to land;</a:t>
            </a:r>
            <a:endParaRPr lang="en-US" sz="11200" dirty="0"/>
          </a:p>
          <a:p>
            <a:pPr marL="0" indent="0" algn="ctr">
              <a:buNone/>
            </a:pPr>
            <a:r>
              <a:rPr lang="en-US" sz="11200" b="1" i="1" dirty="0">
                <a:latin typeface="Arial" panose="020B0604020202020204" pitchFamily="34" charset="0"/>
              </a:rPr>
              <a:t>Here at our sea-washed, sunset gates shall stand</a:t>
            </a:r>
            <a:endParaRPr lang="en-US" sz="11200" dirty="0"/>
          </a:p>
          <a:p>
            <a:pPr marL="0" indent="0" algn="ctr">
              <a:buNone/>
            </a:pPr>
            <a:r>
              <a:rPr lang="en-US" sz="11200" b="1" i="1" dirty="0">
                <a:latin typeface="Arial" panose="020B0604020202020204" pitchFamily="34" charset="0"/>
              </a:rPr>
              <a:t>A mighty woman with a torch, whose flame</a:t>
            </a:r>
            <a:endParaRPr lang="en-US" sz="11200" dirty="0"/>
          </a:p>
          <a:p>
            <a:pPr marL="0" indent="0" algn="ctr">
              <a:buNone/>
            </a:pPr>
            <a:r>
              <a:rPr lang="en-US" sz="11200" b="1" i="1" dirty="0">
                <a:latin typeface="Arial" panose="020B0604020202020204" pitchFamily="34" charset="0"/>
              </a:rPr>
              <a:t>Is the imprisoned lightning, and her name</a:t>
            </a:r>
            <a:endParaRPr lang="en-US" sz="11200" dirty="0"/>
          </a:p>
          <a:p>
            <a:pPr marL="0" indent="0" algn="ctr">
              <a:buNone/>
            </a:pPr>
            <a:r>
              <a:rPr lang="en-US" sz="11200" b="1" i="1" dirty="0">
                <a:latin typeface="Arial" panose="020B0604020202020204" pitchFamily="34" charset="0"/>
              </a:rPr>
              <a:t>Mother of Exiles. From her beacon-hand</a:t>
            </a:r>
            <a:endParaRPr lang="en-US" sz="11200" dirty="0"/>
          </a:p>
          <a:p>
            <a:pPr marL="0" indent="0" algn="ctr">
              <a:buNone/>
            </a:pPr>
            <a:r>
              <a:rPr lang="en-US" sz="11200" b="1" i="1" dirty="0">
                <a:latin typeface="Arial" panose="020B0604020202020204" pitchFamily="34" charset="0"/>
              </a:rPr>
              <a:t>Glows world-wide welcome; her mild eyes command</a:t>
            </a:r>
            <a:endParaRPr lang="en-US" sz="11200" dirty="0"/>
          </a:p>
          <a:p>
            <a:pPr marL="0" indent="0" algn="ctr">
              <a:buNone/>
            </a:pPr>
            <a:r>
              <a:rPr lang="en-US" sz="11200" b="1" i="1" dirty="0">
                <a:latin typeface="Arial" panose="020B0604020202020204" pitchFamily="34" charset="0"/>
              </a:rPr>
              <a:t>The air-bridged harbor that twin cities frame.</a:t>
            </a:r>
            <a:endParaRPr lang="en-US" sz="11200" dirty="0"/>
          </a:p>
          <a:p>
            <a:pPr marL="0" indent="0" algn="ctr">
              <a:buNone/>
            </a:pPr>
            <a:r>
              <a:rPr lang="en-US" sz="11200" b="1" i="1" dirty="0">
                <a:latin typeface="Arial" panose="020B0604020202020204" pitchFamily="34" charset="0"/>
              </a:rPr>
              <a:t>"Keep ancient lands, your storied pomp!" cries she</a:t>
            </a:r>
            <a:endParaRPr lang="en-US" sz="11200" dirty="0"/>
          </a:p>
          <a:p>
            <a:pPr marL="0" indent="0" algn="ctr">
              <a:buNone/>
            </a:pPr>
            <a:r>
              <a:rPr lang="en-US" sz="11200" b="1" i="1" dirty="0">
                <a:latin typeface="Arial" panose="020B0604020202020204" pitchFamily="34" charset="0"/>
              </a:rPr>
              <a:t>With silent lips. "Give me your tired, your poor,</a:t>
            </a:r>
            <a:endParaRPr lang="en-US" sz="11200" dirty="0"/>
          </a:p>
          <a:p>
            <a:pPr marL="0" indent="0" algn="ctr">
              <a:buNone/>
            </a:pPr>
            <a:r>
              <a:rPr lang="en-US" sz="11200" b="1" i="1" dirty="0">
                <a:latin typeface="Arial" panose="020B0604020202020204" pitchFamily="34" charset="0"/>
              </a:rPr>
              <a:t>Your huddled masses yearning to breathe free,</a:t>
            </a:r>
            <a:endParaRPr lang="en-US" sz="11200" dirty="0"/>
          </a:p>
          <a:p>
            <a:pPr marL="0" indent="0" algn="ctr">
              <a:buNone/>
            </a:pPr>
            <a:r>
              <a:rPr lang="en-US" sz="11200" b="1" i="1" dirty="0" smtClean="0">
                <a:latin typeface="Arial" panose="020B0604020202020204" pitchFamily="34" charset="0"/>
              </a:rPr>
              <a:t>The </a:t>
            </a:r>
            <a:r>
              <a:rPr lang="en-US" sz="11200" b="1" i="1" dirty="0">
                <a:latin typeface="Arial" panose="020B0604020202020204" pitchFamily="34" charset="0"/>
              </a:rPr>
              <a:t>wretched refuse of your teeming shore.</a:t>
            </a:r>
            <a:endParaRPr lang="en-US" sz="11200" dirty="0"/>
          </a:p>
          <a:p>
            <a:pPr marL="0" indent="0" algn="ctr">
              <a:buNone/>
            </a:pPr>
            <a:r>
              <a:rPr lang="en-US" sz="11200" b="1" i="1" dirty="0">
                <a:latin typeface="Arial" panose="020B0604020202020204" pitchFamily="34" charset="0"/>
              </a:rPr>
              <a:t>Send these, the homeless, tempest-</a:t>
            </a:r>
            <a:r>
              <a:rPr lang="en-US" sz="11200" b="1" i="1" dirty="0" err="1">
                <a:latin typeface="Arial" panose="020B0604020202020204" pitchFamily="34" charset="0"/>
              </a:rPr>
              <a:t>tost</a:t>
            </a:r>
            <a:r>
              <a:rPr lang="en-US" sz="11200" b="1" i="1" dirty="0">
                <a:latin typeface="Arial" panose="020B0604020202020204" pitchFamily="34" charset="0"/>
              </a:rPr>
              <a:t> to me,</a:t>
            </a:r>
            <a:endParaRPr lang="en-US" sz="11200" dirty="0"/>
          </a:p>
          <a:p>
            <a:pPr marL="0" indent="0" algn="ctr">
              <a:buNone/>
            </a:pPr>
            <a:r>
              <a:rPr lang="en-US" sz="11200" b="1" i="1" dirty="0">
                <a:latin typeface="Arial" panose="020B0604020202020204" pitchFamily="34" charset="0"/>
              </a:rPr>
              <a:t>I lift my lamp beside the golden door</a:t>
            </a:r>
            <a:r>
              <a:rPr lang="en-US" sz="11200" b="1" i="1" dirty="0" smtClean="0">
                <a:latin typeface="Arial" panose="020B0604020202020204" pitchFamily="34" charset="0"/>
              </a:rPr>
              <a:t>!</a:t>
            </a:r>
            <a:endParaRPr lang="en-US" sz="11200" dirty="0"/>
          </a:p>
          <a:p>
            <a:endParaRPr lang="en-US" dirty="0"/>
          </a:p>
        </p:txBody>
      </p:sp>
    </p:spTree>
    <p:extLst>
      <p:ext uri="{BB962C8B-B14F-4D97-AF65-F5344CB8AC3E}">
        <p14:creationId xmlns:p14="http://schemas.microsoft.com/office/powerpoint/2010/main" val="3189850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do people immigrate?</a:t>
            </a:r>
            <a:endParaRPr lang="en-US" dirty="0"/>
          </a:p>
        </p:txBody>
      </p:sp>
      <p:sp>
        <p:nvSpPr>
          <p:cNvPr id="3" name="Content Placeholder 2"/>
          <p:cNvSpPr>
            <a:spLocks noGrp="1"/>
          </p:cNvSpPr>
          <p:nvPr>
            <p:ph idx="1"/>
          </p:nvPr>
        </p:nvSpPr>
        <p:spPr/>
        <p:txBody>
          <a:bodyPr>
            <a:normAutofit/>
          </a:bodyPr>
          <a:lstStyle/>
          <a:p>
            <a:r>
              <a:rPr lang="en-US" sz="3200" dirty="0" smtClean="0"/>
              <a:t>A better life </a:t>
            </a:r>
          </a:p>
          <a:p>
            <a:r>
              <a:rPr lang="en-US" sz="3200" dirty="0" smtClean="0"/>
              <a:t>Escape famine, land shortage, religious/political persecution </a:t>
            </a:r>
          </a:p>
          <a:p>
            <a:r>
              <a:rPr lang="en-US" sz="3200" dirty="0" smtClean="0"/>
              <a:t>Earn money and return home </a:t>
            </a: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86869" y="403626"/>
            <a:ext cx="3706648" cy="277998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9626" y="4225157"/>
            <a:ext cx="3573891" cy="2425481"/>
          </a:xfrm>
          <a:prstGeom prst="rect">
            <a:avLst/>
          </a:prstGeom>
        </p:spPr>
      </p:pic>
    </p:spTree>
    <p:extLst>
      <p:ext uri="{BB962C8B-B14F-4D97-AF65-F5344CB8AC3E}">
        <p14:creationId xmlns:p14="http://schemas.microsoft.com/office/powerpoint/2010/main" val="14159331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Immigrated? (1870-1920)</a:t>
            </a:r>
            <a:endParaRPr lang="en-US" dirty="0"/>
          </a:p>
        </p:txBody>
      </p:sp>
      <p:sp>
        <p:nvSpPr>
          <p:cNvPr id="3" name="Content Placeholder 2"/>
          <p:cNvSpPr>
            <a:spLocks noGrp="1"/>
          </p:cNvSpPr>
          <p:nvPr>
            <p:ph idx="1"/>
          </p:nvPr>
        </p:nvSpPr>
        <p:spPr>
          <a:xfrm>
            <a:off x="346841" y="1891863"/>
            <a:ext cx="10470385" cy="4172607"/>
          </a:xfrm>
        </p:spPr>
        <p:txBody>
          <a:bodyPr>
            <a:noAutofit/>
          </a:bodyPr>
          <a:lstStyle/>
          <a:p>
            <a:r>
              <a:rPr lang="en-US" sz="2000" dirty="0" smtClean="0"/>
              <a:t>20 million Europeans </a:t>
            </a:r>
          </a:p>
          <a:p>
            <a:pPr lvl="1"/>
            <a:r>
              <a:rPr lang="en-US" sz="2000" dirty="0" smtClean="0"/>
              <a:t>Western Europe before 1890 and Eastern after</a:t>
            </a:r>
          </a:p>
          <a:p>
            <a:pPr lvl="2"/>
            <a:r>
              <a:rPr lang="en-US" sz="2000" dirty="0" smtClean="0"/>
              <a:t>Religious persecution </a:t>
            </a:r>
          </a:p>
          <a:p>
            <a:pPr lvl="2"/>
            <a:r>
              <a:rPr lang="en-US" sz="2000" dirty="0" smtClean="0"/>
              <a:t>Overcrowding </a:t>
            </a:r>
          </a:p>
          <a:p>
            <a:r>
              <a:rPr lang="en-US" sz="2000" dirty="0" smtClean="0"/>
              <a:t>300,000 Chinese </a:t>
            </a:r>
          </a:p>
          <a:p>
            <a:pPr lvl="1"/>
            <a:r>
              <a:rPr lang="en-US" sz="2000" dirty="0" smtClean="0"/>
              <a:t>Gold</a:t>
            </a:r>
          </a:p>
          <a:p>
            <a:r>
              <a:rPr lang="en-US" sz="2000" dirty="0" smtClean="0"/>
              <a:t>200,000 Japanese</a:t>
            </a:r>
          </a:p>
          <a:p>
            <a:pPr lvl="1"/>
            <a:r>
              <a:rPr lang="en-US" sz="2000" dirty="0" smtClean="0"/>
              <a:t>Annexation of Hawaii </a:t>
            </a:r>
          </a:p>
          <a:p>
            <a:r>
              <a:rPr lang="en-US" sz="2000" dirty="0" smtClean="0"/>
              <a:t>260,000 Mexican and Caribbean </a:t>
            </a:r>
          </a:p>
          <a:p>
            <a:pPr lvl="1"/>
            <a:r>
              <a:rPr lang="en-US" sz="2000" dirty="0" smtClean="0"/>
              <a:t>Jobs</a:t>
            </a:r>
          </a:p>
          <a:p>
            <a:pPr lvl="1"/>
            <a:r>
              <a:rPr lang="en-US" sz="2000" dirty="0" smtClean="0"/>
              <a:t>Political persecution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6303" y="2902222"/>
            <a:ext cx="4843955" cy="3616819"/>
          </a:xfrm>
          <a:prstGeom prst="rect">
            <a:avLst/>
          </a:prstGeom>
        </p:spPr>
      </p:pic>
    </p:spTree>
    <p:extLst>
      <p:ext uri="{BB962C8B-B14F-4D97-AF65-F5344CB8AC3E}">
        <p14:creationId xmlns:p14="http://schemas.microsoft.com/office/powerpoint/2010/main" val="545117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NY </a:t>
            </a:r>
            <a:r>
              <a:rPr lang="en-US" dirty="0" err="1" smtClean="0"/>
              <a:t>TimeS</a:t>
            </a:r>
            <a:r>
              <a:rPr lang="en-US" dirty="0" smtClean="0"/>
              <a:t> Map </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8440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in the USA</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Most arrived at Ellis Island (East Coast) or Angel Island (West Coast)</a:t>
            </a:r>
          </a:p>
          <a:p>
            <a:r>
              <a:rPr lang="en-US" sz="2800" dirty="0" smtClean="0"/>
              <a:t>Physical exam</a:t>
            </a:r>
          </a:p>
          <a:p>
            <a:r>
              <a:rPr lang="en-US" sz="2800" dirty="0" smtClean="0"/>
              <a:t>Checked documents and questioned immigrants </a:t>
            </a:r>
          </a:p>
          <a:p>
            <a:r>
              <a:rPr lang="en-US" sz="2800" dirty="0" smtClean="0"/>
              <a:t>Could work and had money</a:t>
            </a:r>
          </a:p>
          <a:p>
            <a:r>
              <a:rPr lang="en-US" sz="2800" dirty="0" smtClean="0"/>
              <a:t>Grouped together to survive </a:t>
            </a:r>
          </a:p>
          <a:p>
            <a:pPr lvl="1"/>
            <a:r>
              <a:rPr lang="en-US" sz="2800" dirty="0" smtClean="0"/>
              <a:t>Combined American culture with their own </a:t>
            </a:r>
          </a:p>
          <a:p>
            <a:pPr marL="457200" lvl="1" indent="0">
              <a:buNone/>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8069" y="2656183"/>
            <a:ext cx="3362654" cy="2914300"/>
          </a:xfrm>
          <a:prstGeom prst="rect">
            <a:avLst/>
          </a:prstGeom>
        </p:spPr>
      </p:pic>
    </p:spTree>
    <p:extLst>
      <p:ext uri="{BB962C8B-B14F-4D97-AF65-F5344CB8AC3E}">
        <p14:creationId xmlns:p14="http://schemas.microsoft.com/office/powerpoint/2010/main" val="2856117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045" y="-191911"/>
            <a:ext cx="10131425" cy="1456267"/>
          </a:xfrm>
        </p:spPr>
        <p:txBody>
          <a:bodyPr/>
          <a:lstStyle/>
          <a:p>
            <a:r>
              <a:rPr lang="en-US" dirty="0" smtClean="0"/>
              <a:t>Resistanc</a:t>
            </a:r>
            <a:r>
              <a:rPr lang="en-US" dirty="0"/>
              <a:t>e</a:t>
            </a:r>
          </a:p>
        </p:txBody>
      </p:sp>
      <p:sp>
        <p:nvSpPr>
          <p:cNvPr id="3" name="Content Placeholder 2"/>
          <p:cNvSpPr>
            <a:spLocks noGrp="1"/>
          </p:cNvSpPr>
          <p:nvPr>
            <p:ph idx="1"/>
          </p:nvPr>
        </p:nvSpPr>
        <p:spPr>
          <a:xfrm>
            <a:off x="342074" y="2359507"/>
            <a:ext cx="8808155" cy="3243297"/>
          </a:xfrm>
        </p:spPr>
        <p:txBody>
          <a:bodyPr>
            <a:noAutofit/>
          </a:bodyPr>
          <a:lstStyle/>
          <a:p>
            <a:r>
              <a:rPr lang="en-US" sz="2800" dirty="0" smtClean="0"/>
              <a:t>Nativism</a:t>
            </a:r>
          </a:p>
          <a:p>
            <a:pPr lvl="1"/>
            <a:r>
              <a:rPr lang="en-US" sz="2400" dirty="0" smtClean="0"/>
              <a:t>Anglo-Saxons were superior </a:t>
            </a:r>
          </a:p>
          <a:p>
            <a:pPr lvl="1"/>
            <a:r>
              <a:rPr lang="en-US" sz="2400" dirty="0" smtClean="0"/>
              <a:t>Protestants who disliked Catholics, Jews, etc</a:t>
            </a:r>
            <a:r>
              <a:rPr lang="en-US" sz="2400" dirty="0"/>
              <a:t>.</a:t>
            </a:r>
            <a:endParaRPr lang="en-US" sz="2400" dirty="0" smtClean="0"/>
          </a:p>
          <a:p>
            <a:pPr lvl="1"/>
            <a:r>
              <a:rPr lang="en-US" sz="2400" dirty="0" smtClean="0"/>
              <a:t>Labor unions said they took jobs </a:t>
            </a:r>
          </a:p>
          <a:p>
            <a:pPr lvl="1"/>
            <a:r>
              <a:rPr lang="en-US" sz="2400" dirty="0" smtClean="0"/>
              <a:t>Seeing your country change can be scary/unsettling; easier to group together and </a:t>
            </a:r>
            <a:r>
              <a:rPr lang="en-US" sz="2400" dirty="0" smtClean="0"/>
              <a:t>oppose</a:t>
            </a:r>
          </a:p>
          <a:p>
            <a:pPr lvl="1"/>
            <a:r>
              <a:rPr lang="en-US" sz="2400" dirty="0" smtClean="0"/>
              <a:t>Intense nationalism </a:t>
            </a:r>
            <a:endParaRPr lang="en-US" sz="2400" dirty="0" smtClean="0"/>
          </a:p>
          <a:p>
            <a:r>
              <a:rPr lang="en-US" sz="2800" dirty="0" smtClean="0"/>
              <a:t>Chinese Exclusion Act 1882 bans immigration for ten years </a:t>
            </a:r>
          </a:p>
          <a:p>
            <a:pPr lvl="1"/>
            <a:r>
              <a:rPr lang="en-US" sz="2400" dirty="0" smtClean="0"/>
              <a:t>Extended another ten years in 1892</a:t>
            </a:r>
          </a:p>
          <a:p>
            <a:r>
              <a:rPr lang="en-US" sz="2800" dirty="0" smtClean="0"/>
              <a:t>What do you think reasonable immigration restrictions are? Based on what?  </a:t>
            </a:r>
          </a:p>
          <a:p>
            <a:pPr marL="0" indent="0">
              <a:buNone/>
            </a:pPr>
            <a:endParaRPr lang="en-US" sz="3000"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0884" y="1614440"/>
            <a:ext cx="3238742" cy="3454658"/>
          </a:xfrm>
          <a:prstGeom prst="rect">
            <a:avLst/>
          </a:prstGeom>
        </p:spPr>
      </p:pic>
    </p:spTree>
    <p:extLst>
      <p:ext uri="{BB962C8B-B14F-4D97-AF65-F5344CB8AC3E}">
        <p14:creationId xmlns:p14="http://schemas.microsoft.com/office/powerpoint/2010/main" val="179440935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TM03457452[[fn=Celestial]]</Template>
  <TotalTime>269</TotalTime>
  <Words>509</Words>
  <Application>Microsoft Office PowerPoint</Application>
  <PresentationFormat>Widescreen</PresentationFormat>
  <Paragraphs>56</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Celestial</vt:lpstr>
      <vt:lpstr>Immigration</vt:lpstr>
      <vt:lpstr>PowerPoint Presentation</vt:lpstr>
      <vt:lpstr>PowerPoint Presentation</vt:lpstr>
      <vt:lpstr>PowerPoint Presentation</vt:lpstr>
      <vt:lpstr>Why do people immigrate?</vt:lpstr>
      <vt:lpstr>Who Immigrated? (1870-1920)</vt:lpstr>
      <vt:lpstr>NY TimeS Map </vt:lpstr>
      <vt:lpstr>Life in the USA</vt:lpstr>
      <vt:lpstr>Resistance</vt:lpstr>
      <vt:lpstr>PowerPoint Presentation</vt:lpstr>
      <vt:lpstr>PowerPoint Presentation</vt:lpstr>
      <vt:lpstr>Are we currently in a period of nativism?</vt:lpstr>
    </vt:vector>
  </TitlesOfParts>
  <Company>Leon County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Immigration</dc:title>
  <dc:creator>Watts, Johnathan</dc:creator>
  <cp:lastModifiedBy>Watts, Johnathan</cp:lastModifiedBy>
  <cp:revision>11</cp:revision>
  <dcterms:created xsi:type="dcterms:W3CDTF">2016-10-04T18:03:11Z</dcterms:created>
  <dcterms:modified xsi:type="dcterms:W3CDTF">2018-09-20T14:08:48Z</dcterms:modified>
</cp:coreProperties>
</file>