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282" r:id="rId3"/>
    <p:sldId id="281" r:id="rId4"/>
    <p:sldId id="256" r:id="rId5"/>
    <p:sldId id="278" r:id="rId6"/>
    <p:sldId id="272" r:id="rId7"/>
    <p:sldId id="261" r:id="rId8"/>
    <p:sldId id="279" r:id="rId9"/>
    <p:sldId id="257" r:id="rId10"/>
    <p:sldId id="284" r:id="rId11"/>
    <p:sldId id="283" r:id="rId12"/>
    <p:sldId id="259" r:id="rId13"/>
    <p:sldId id="274" r:id="rId14"/>
    <p:sldId id="275" r:id="rId15"/>
    <p:sldId id="276" r:id="rId16"/>
    <p:sldId id="277" r:id="rId17"/>
    <p:sldId id="265" r:id="rId18"/>
    <p:sldId id="266" r:id="rId19"/>
    <p:sldId id="267" r:id="rId20"/>
    <p:sldId id="280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30D8-B2C4-A04E-8AD0-EAAF5F2F90FD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C3DFD-7A1D-5B4C-A672-C46954BF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2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C3DFD-7A1D-5B4C-A672-C46954BFF4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5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78C3-37DE-42B5-9775-252C7DE8C394}" type="datetimeFigureOut">
              <a:rPr lang="en-US" smtClean="0"/>
              <a:pPr/>
              <a:t>09/13/2018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3BF-4B18-4F5E-9E46-EE8D980AC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5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78C3-37DE-42B5-9775-252C7DE8C394}" type="datetimeFigureOut">
              <a:rPr lang="en-US" smtClean="0"/>
              <a:pPr/>
              <a:t>09/13/2018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3BF-4B18-4F5E-9E46-EE8D980AC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0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78C3-37DE-42B5-9775-252C7DE8C394}" type="datetimeFigureOut">
              <a:rPr lang="en-US" smtClean="0"/>
              <a:pPr/>
              <a:t>09/13/2018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3BF-4B18-4F5E-9E46-EE8D980AC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9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78C3-37DE-42B5-9775-252C7DE8C394}" type="datetimeFigureOut">
              <a:rPr lang="en-US" smtClean="0"/>
              <a:pPr/>
              <a:t>09/13/2018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3BF-4B18-4F5E-9E46-EE8D980AC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03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78C3-37DE-42B5-9775-252C7DE8C394}" type="datetimeFigureOut">
              <a:rPr lang="en-US" smtClean="0"/>
              <a:pPr/>
              <a:t>09/13/2018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3BF-4B18-4F5E-9E46-EE8D980AC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56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78C3-37DE-42B5-9775-252C7DE8C394}" type="datetimeFigureOut">
              <a:rPr lang="en-US" smtClean="0"/>
              <a:pPr/>
              <a:t>09/13/2018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3BF-4B18-4F5E-9E46-EE8D980AC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01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78C3-37DE-42B5-9775-252C7DE8C394}" type="datetimeFigureOut">
              <a:rPr lang="en-US" smtClean="0"/>
              <a:pPr/>
              <a:t>09/13/2018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3BF-4B18-4F5E-9E46-EE8D980AC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4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78C3-37DE-42B5-9775-252C7DE8C394}" type="datetimeFigureOut">
              <a:rPr lang="en-US" smtClean="0"/>
              <a:pPr/>
              <a:t>09/13/2018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3BF-4B18-4F5E-9E46-EE8D980AC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61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78C3-37DE-42B5-9775-252C7DE8C394}" type="datetimeFigureOut">
              <a:rPr lang="en-US" smtClean="0"/>
              <a:pPr/>
              <a:t>09/13/2018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3BF-4B18-4F5E-9E46-EE8D980AC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00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78C3-37DE-42B5-9775-252C7DE8C394}" type="datetimeFigureOut">
              <a:rPr lang="en-US" smtClean="0"/>
              <a:pPr/>
              <a:t>09/13/2018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3BF-4B18-4F5E-9E46-EE8D980AC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43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78C3-37DE-42B5-9775-252C7DE8C394}" type="datetimeFigureOut">
              <a:rPr lang="en-US" smtClean="0"/>
              <a:pPr/>
              <a:t>09/13/2018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03BF-4B18-4F5E-9E46-EE8D980AC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1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09/13/2018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F78C3-37DE-42B5-9775-252C7DE8C394}" type="datetimeFigureOut">
              <a:rPr lang="en-US" smtClean="0"/>
              <a:pPr/>
              <a:t>09/13/2018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03BF-4B18-4F5E-9E46-EE8D980AC6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8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47" y="3039036"/>
            <a:ext cx="7770813" cy="1371600"/>
          </a:xfrm>
        </p:spPr>
        <p:txBody>
          <a:bodyPr/>
          <a:lstStyle/>
          <a:p>
            <a:r>
              <a:rPr lang="en-US" dirty="0" smtClean="0"/>
              <a:t>Unit 2 Vocabulary Quiz 9/20 (Thursday)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4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37" y="26245"/>
            <a:ext cx="4547937" cy="6864811"/>
          </a:xfrm>
        </p:spPr>
      </p:pic>
    </p:spTree>
    <p:extLst>
      <p:ext uri="{BB962C8B-B14F-4D97-AF65-F5344CB8AC3E}">
        <p14:creationId xmlns:p14="http://schemas.microsoft.com/office/powerpoint/2010/main" val="6044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Carnegie wanted to control as much of the steel industry as possible </a:t>
            </a:r>
          </a:p>
          <a:p>
            <a:r>
              <a:rPr lang="en-US" dirty="0" smtClean="0"/>
              <a:t>Vertical integration- bought out supplies needed for steel</a:t>
            </a:r>
          </a:p>
          <a:p>
            <a:r>
              <a:rPr lang="en-US" dirty="0" smtClean="0"/>
              <a:t>Horizontal integration- bought out competing steel producers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080000"/>
            <a:ext cx="4572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My Business Empire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98377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w Cen MT" pitchFamily="34" charset="0"/>
              </a:rPr>
              <a:t>Show me that you, too, could be a robber baron or captain of industry!  Create your own business empire with one partner on the next page:</a:t>
            </a:r>
          </a:p>
          <a:p>
            <a:endParaRPr lang="en-US" sz="2000" dirty="0" smtClean="0">
              <a:latin typeface="Tw Cen M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w Cen MT" pitchFamily="34" charset="0"/>
              </a:rPr>
              <a:t>Start by creating “My Business</a:t>
            </a:r>
            <a:r>
              <a:rPr lang="en-US" sz="2000" dirty="0" smtClean="0">
                <a:latin typeface="Tw Cen MT" pitchFamily="34" charset="0"/>
              </a:rPr>
              <a:t>” in the bottom left corner.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latin typeface="Tw Cen MT" pitchFamily="34" charset="0"/>
              </a:rPr>
              <a:t>Business name and what it is.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w Cen MT" pitchFamily="34" charset="0"/>
              </a:rPr>
              <a:t>Expand your business both vertically and horizontally </a:t>
            </a:r>
            <a:r>
              <a:rPr lang="en-US" sz="2000" dirty="0" smtClean="0">
                <a:latin typeface="Tw Cen MT" pitchFamily="34" charset="0"/>
              </a:rPr>
              <a:t>(see the Rockefeller/Standard Oil example below for help) by filling in the small boxes extending in both directions.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0222" y="1144488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>
                <a:latin typeface="Tw Cen MT" pitchFamily="34" charset="0"/>
              </a:rPr>
              <a:t>3. 	Treatment of Workers</a:t>
            </a:r>
            <a:r>
              <a:rPr lang="en-US" sz="2000" dirty="0" smtClean="0">
                <a:latin typeface="Tw Cen MT" pitchFamily="34" charset="0"/>
              </a:rPr>
              <a:t>: Would you slash wages and crush unions to make big profits?  Or would you treat workers well to create a stable but less profitable business?</a:t>
            </a:r>
          </a:p>
          <a:p>
            <a:pPr marL="342900" indent="-342900"/>
            <a:r>
              <a:rPr lang="en-US" sz="2000" b="1" dirty="0" smtClean="0">
                <a:latin typeface="Tw Cen MT" pitchFamily="34" charset="0"/>
              </a:rPr>
              <a:t>4.	Government Legislation</a:t>
            </a:r>
            <a:r>
              <a:rPr lang="en-US" sz="2000" dirty="0" smtClean="0">
                <a:latin typeface="Tw Cen MT" pitchFamily="34" charset="0"/>
              </a:rPr>
              <a:t>: What laws would help your business grow and become more profitable?</a:t>
            </a:r>
          </a:p>
          <a:p>
            <a:pPr marL="342900" indent="-342900"/>
            <a:r>
              <a:rPr lang="en-US" sz="2000" b="1" dirty="0" smtClean="0">
                <a:latin typeface="Tw Cen MT" pitchFamily="34" charset="0"/>
              </a:rPr>
              <a:t>5.	Spending on Myself</a:t>
            </a:r>
            <a:r>
              <a:rPr lang="en-US" sz="2000" dirty="0" smtClean="0">
                <a:latin typeface="Tw Cen MT" pitchFamily="34" charset="0"/>
              </a:rPr>
              <a:t>:  Would you be frugal?  Or an extravagant and conspicuous consumer?</a:t>
            </a:r>
          </a:p>
          <a:p>
            <a:pPr marL="342900" indent="-342900"/>
            <a:r>
              <a:rPr lang="en-US" sz="2000" b="1" dirty="0" smtClean="0">
                <a:latin typeface="Tw Cen MT" pitchFamily="34" charset="0"/>
              </a:rPr>
              <a:t>6.	Philanthropy</a:t>
            </a:r>
            <a:r>
              <a:rPr lang="en-US" sz="2000" dirty="0" smtClean="0">
                <a:latin typeface="Tw Cen MT" pitchFamily="34" charset="0"/>
              </a:rPr>
              <a:t>: How would you use your wealth for the benefit of society as a whole?</a:t>
            </a:r>
          </a:p>
        </p:txBody>
      </p:sp>
    </p:spTree>
    <p:extLst>
      <p:ext uri="{BB962C8B-B14F-4D97-AF65-F5344CB8AC3E}">
        <p14:creationId xmlns:p14="http://schemas.microsoft.com/office/powerpoint/2010/main" val="38008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1999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atin typeface="Tw Cen MT" pitchFamily="34" charset="0"/>
              </a:rPr>
              <a:t>My Business Empire</a:t>
            </a:r>
            <a:endParaRPr lang="en-US" sz="4000" u="sng" dirty="0">
              <a:latin typeface="Tw Cen MT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-1866899" y="2781300"/>
            <a:ext cx="449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Vertical Integration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43000" y="6096000"/>
            <a:ext cx="7848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Horizontal Integration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73005"/>
            <a:ext cx="1066800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My Business: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838200"/>
            <a:ext cx="31242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Treatment of Employees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048000"/>
            <a:ext cx="31242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Spending on Myself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838200"/>
            <a:ext cx="31242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Government Legislation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3048000"/>
            <a:ext cx="31242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Philanthropy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524000"/>
            <a:ext cx="1447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514600"/>
            <a:ext cx="1447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3505200"/>
            <a:ext cx="1447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4495800"/>
            <a:ext cx="1447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0" y="5410200"/>
            <a:ext cx="1447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0" y="5410200"/>
            <a:ext cx="1447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5410200"/>
            <a:ext cx="1447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9400" y="5410200"/>
            <a:ext cx="1447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6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1" descr="c18f01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76200" y="88456"/>
            <a:ext cx="8763000" cy="6037708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395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Department stores brough</a:t>
            </a:r>
            <a:r>
              <a:rPr lang="en-US" dirty="0" smtClean="0"/>
              <a:t>t together these wide array of products to sell </a:t>
            </a:r>
          </a:p>
          <a:p>
            <a:pPr lvl="1"/>
            <a:r>
              <a:rPr lang="en-US" dirty="0" smtClean="0"/>
              <a:t>Sears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are responsible for creating an advertisement for your company/product on a sheet of printer paper </a:t>
            </a:r>
          </a:p>
          <a:p>
            <a:r>
              <a:rPr lang="en-US" dirty="0" smtClean="0"/>
              <a:t>You will present your Business Empire and Advertisement at the end of class tomorrow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3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Laborers were exploited </a:t>
            </a:r>
          </a:p>
          <a:p>
            <a:pPr lvl="1"/>
            <a:r>
              <a:rPr lang="en-US" dirty="0" smtClean="0"/>
              <a:t>Seven day workweek</a:t>
            </a:r>
          </a:p>
          <a:p>
            <a:pPr lvl="1"/>
            <a:r>
              <a:rPr lang="en-US" dirty="0" smtClean="0"/>
              <a:t>12 or more hours per day</a:t>
            </a:r>
          </a:p>
          <a:p>
            <a:pPr lvl="1"/>
            <a:r>
              <a:rPr lang="en-US" dirty="0" smtClean="0"/>
              <a:t>No benefits or time off</a:t>
            </a:r>
          </a:p>
          <a:p>
            <a:pPr lvl="1"/>
            <a:r>
              <a:rPr lang="en-US" dirty="0" smtClean="0"/>
              <a:t>Injuries </a:t>
            </a:r>
          </a:p>
          <a:p>
            <a:pPr lvl="2"/>
            <a:r>
              <a:rPr lang="en-US" dirty="0"/>
              <a:t>Dirty factories with no safety </a:t>
            </a:r>
            <a:r>
              <a:rPr lang="en-US" dirty="0" smtClean="0"/>
              <a:t>regulations</a:t>
            </a:r>
          </a:p>
          <a:p>
            <a:pPr lvl="1"/>
            <a:r>
              <a:rPr lang="en-US" dirty="0" smtClean="0"/>
              <a:t>Low wages</a:t>
            </a:r>
          </a:p>
          <a:p>
            <a:pPr lvl="2"/>
            <a:r>
              <a:rPr lang="en-US" dirty="0" smtClean="0"/>
              <a:t>Often every family member had to work (even children)</a:t>
            </a:r>
          </a:p>
          <a:p>
            <a:pPr lvl="2"/>
            <a:r>
              <a:rPr lang="en-US" dirty="0" smtClean="0"/>
              <a:t>Example: Men made $498 per year, women made $267 per year, Andrew Carnegie made $23 million with no income tax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0" y="1198763"/>
            <a:ext cx="3869267" cy="255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42936"/>
            <a:ext cx="7770813" cy="3657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First was the National Labor Union</a:t>
            </a:r>
          </a:p>
          <a:p>
            <a:pPr lvl="1"/>
            <a:r>
              <a:rPr lang="en-US" dirty="0" smtClean="0"/>
              <a:t>Link local unions </a:t>
            </a:r>
          </a:p>
          <a:p>
            <a:r>
              <a:rPr lang="en-US" dirty="0" smtClean="0"/>
              <a:t>Knights of Labor</a:t>
            </a:r>
          </a:p>
          <a:p>
            <a:pPr lvl="1"/>
            <a:r>
              <a:rPr lang="en-US" dirty="0" smtClean="0"/>
              <a:t>Focused on individuals</a:t>
            </a:r>
          </a:p>
          <a:p>
            <a:pPr lvl="1"/>
            <a:r>
              <a:rPr lang="en-US" dirty="0" smtClean="0"/>
              <a:t>Used bargaining  </a:t>
            </a:r>
          </a:p>
          <a:p>
            <a:r>
              <a:rPr lang="en-US" dirty="0" smtClean="0"/>
              <a:t>American Federation of Labor </a:t>
            </a:r>
          </a:p>
          <a:p>
            <a:pPr lvl="1"/>
            <a:r>
              <a:rPr lang="en-US" dirty="0" smtClean="0"/>
              <a:t>Craft Union (skilled workers)</a:t>
            </a:r>
          </a:p>
          <a:p>
            <a:pPr lvl="1"/>
            <a:r>
              <a:rPr lang="en-US" dirty="0" smtClean="0"/>
              <a:t>Closed shop (hire Union only)</a:t>
            </a:r>
          </a:p>
          <a:p>
            <a:pPr lvl="1"/>
            <a:r>
              <a:rPr lang="en-US" dirty="0" smtClean="0"/>
              <a:t>Samuel Gompers Used strikes</a:t>
            </a:r>
          </a:p>
          <a:p>
            <a:r>
              <a:rPr lang="en-US" dirty="0" smtClean="0"/>
              <a:t>Blacklisted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875" y="3135289"/>
            <a:ext cx="4161714" cy="29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inequalities between workers and owners turn many to Socialism led by Eugene Debs</a:t>
            </a:r>
          </a:p>
          <a:p>
            <a:pPr lvl="1"/>
            <a:r>
              <a:rPr lang="en-US" dirty="0" smtClean="0"/>
              <a:t>Government control of business and property with equal wealth distribution </a:t>
            </a:r>
          </a:p>
          <a:p>
            <a:r>
              <a:rPr lang="en-US" dirty="0" smtClean="0"/>
              <a:t>Karl Marx advocates overthrow of capitalism </a:t>
            </a:r>
          </a:p>
          <a:p>
            <a:r>
              <a:rPr lang="en-US" dirty="0" smtClean="0"/>
              <a:t>Industrial Workers of the World </a:t>
            </a:r>
          </a:p>
          <a:p>
            <a:pPr lvl="1"/>
            <a:r>
              <a:rPr lang="en-US" dirty="0" smtClean="0"/>
              <a:t>Unskilled workers </a:t>
            </a:r>
          </a:p>
          <a:p>
            <a:pPr lvl="1"/>
            <a:r>
              <a:rPr lang="en-US" dirty="0" smtClean="0"/>
              <a:t>“Wobblies”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499" y="4273550"/>
            <a:ext cx="2584450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Strikes 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The Story of Us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8172450" cy="43095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1877 Strike</a:t>
            </a:r>
          </a:p>
          <a:p>
            <a:pPr lvl="1"/>
            <a:r>
              <a:rPr lang="en-US" dirty="0"/>
              <a:t>Railroads for low wages</a:t>
            </a:r>
          </a:p>
          <a:p>
            <a:pPr lvl="1"/>
            <a:r>
              <a:rPr lang="en-US" dirty="0"/>
              <a:t>50,000 miles of track comes to a stop </a:t>
            </a:r>
          </a:p>
          <a:p>
            <a:pPr lvl="1"/>
            <a:r>
              <a:rPr lang="en-US" dirty="0"/>
              <a:t>Hayes ends it with federal troops </a:t>
            </a:r>
            <a:endParaRPr lang="en-US" dirty="0" smtClean="0"/>
          </a:p>
          <a:p>
            <a:r>
              <a:rPr lang="en-US" dirty="0" smtClean="0"/>
              <a:t>Haymarket Square</a:t>
            </a:r>
          </a:p>
          <a:p>
            <a:pPr lvl="1"/>
            <a:r>
              <a:rPr lang="en-US" dirty="0" smtClean="0"/>
              <a:t>Protest police brutality </a:t>
            </a:r>
          </a:p>
          <a:p>
            <a:pPr lvl="1"/>
            <a:r>
              <a:rPr lang="en-US" dirty="0" smtClean="0"/>
              <a:t>Bomb thrown at police who fire </a:t>
            </a:r>
          </a:p>
          <a:p>
            <a:r>
              <a:rPr lang="en-US" dirty="0" smtClean="0"/>
              <a:t>Homestead Strike </a:t>
            </a:r>
          </a:p>
          <a:p>
            <a:pPr lvl="1"/>
            <a:r>
              <a:rPr lang="en-US" dirty="0" smtClean="0"/>
              <a:t>Wage cuts</a:t>
            </a:r>
          </a:p>
          <a:p>
            <a:r>
              <a:rPr lang="en-US" dirty="0" smtClean="0"/>
              <a:t>Pullman Strike </a:t>
            </a:r>
          </a:p>
          <a:p>
            <a:pPr lvl="1"/>
            <a:r>
              <a:rPr lang="en-US" dirty="0" smtClean="0"/>
              <a:t>Wage cuts and layoffs</a:t>
            </a:r>
          </a:p>
          <a:p>
            <a:pPr lvl="1"/>
            <a:r>
              <a:rPr lang="en-US" dirty="0" smtClean="0"/>
              <a:t>Grover Cleveland sends in federal troops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13" y="3278717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Organize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Mary Harris Jones</a:t>
            </a:r>
          </a:p>
          <a:p>
            <a:pPr lvl="1"/>
            <a:r>
              <a:rPr lang="en-US" dirty="0" smtClean="0"/>
              <a:t>Led 80 mill children with horrific injuries to protest outside Theodore Roosevelt’s home </a:t>
            </a:r>
          </a:p>
          <a:p>
            <a:r>
              <a:rPr lang="en-US" dirty="0" smtClean="0"/>
              <a:t>Triangle Shirtwaist Factory Fire </a:t>
            </a:r>
          </a:p>
          <a:p>
            <a:pPr lvl="1"/>
            <a:r>
              <a:rPr lang="en-US" dirty="0" smtClean="0"/>
              <a:t>Fire starts and only one door was </a:t>
            </a:r>
          </a:p>
          <a:p>
            <a:pPr marL="914400" lvl="2" indent="0">
              <a:buNone/>
            </a:pPr>
            <a:r>
              <a:rPr lang="en-US" dirty="0" smtClean="0"/>
              <a:t>unlocked</a:t>
            </a:r>
          </a:p>
          <a:p>
            <a:pPr lvl="1"/>
            <a:r>
              <a:rPr lang="en-US" dirty="0" smtClean="0"/>
              <a:t>No sprinkler system</a:t>
            </a:r>
          </a:p>
          <a:p>
            <a:pPr lvl="1"/>
            <a:r>
              <a:rPr lang="en-US" dirty="0" smtClean="0"/>
              <a:t>Fire escape collapsed</a:t>
            </a:r>
          </a:p>
          <a:p>
            <a:pPr lvl="1"/>
            <a:r>
              <a:rPr lang="en-US" dirty="0" smtClean="0"/>
              <a:t>146 women die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13" y="3213100"/>
            <a:ext cx="2794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Business and Labor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01" y="-43591"/>
            <a:ext cx="5642810" cy="6901591"/>
          </a:xfrm>
        </p:spPr>
      </p:pic>
    </p:spTree>
    <p:extLst>
      <p:ext uri="{BB962C8B-B14F-4D97-AF65-F5344CB8AC3E}">
        <p14:creationId xmlns:p14="http://schemas.microsoft.com/office/powerpoint/2010/main" val="30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Owned by many people but treated as one entity </a:t>
            </a:r>
          </a:p>
          <a:p>
            <a:r>
              <a:rPr lang="en-US" dirty="0" smtClean="0"/>
              <a:t>Stockholders- hold pieces of business; company gains capital to spend </a:t>
            </a:r>
            <a:endParaRPr lang="en-US" dirty="0" smtClean="0"/>
          </a:p>
          <a:p>
            <a:r>
              <a:rPr lang="en-US" b="1" dirty="0" smtClean="0"/>
              <a:t>The market decides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25" y="3396675"/>
            <a:ext cx="2533304" cy="336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582778"/>
            <a:ext cx="7770813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company controls it’s industry’s production, wages, and prices</a:t>
            </a:r>
          </a:p>
          <a:p>
            <a:r>
              <a:rPr lang="en-US" dirty="0" smtClean="0"/>
              <a:t>Holding companies existed solely to buy out stock of companies (didn’t actually make anything)</a:t>
            </a:r>
          </a:p>
          <a:p>
            <a:pPr lvl="1"/>
            <a:r>
              <a:rPr lang="en-US" dirty="0" smtClean="0"/>
              <a:t>J.P. Morgan</a:t>
            </a:r>
          </a:p>
          <a:p>
            <a:r>
              <a:rPr lang="en-US" dirty="0" smtClean="0"/>
              <a:t>Companies would conspire to hold down prices, dump stock, etc. in </a:t>
            </a:r>
            <a:r>
              <a:rPr lang="en-US" b="1" dirty="0" smtClean="0"/>
              <a:t>pools </a:t>
            </a:r>
          </a:p>
          <a:p>
            <a:pPr lvl="1"/>
            <a:r>
              <a:rPr lang="en-US" dirty="0" smtClean="0"/>
              <a:t>Corrupts idea of a free market of competing prices</a:t>
            </a:r>
          </a:p>
          <a:p>
            <a:r>
              <a:rPr lang="en-US" dirty="0" smtClean="0"/>
              <a:t>Virtually unregulated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</a:t>
            </a:r>
            <a:r>
              <a:rPr lang="en-US" dirty="0" err="1" smtClean="0"/>
              <a:t>Mobilier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9035716" cy="5309937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Construction company set up by Union Pacific RR</a:t>
            </a:r>
          </a:p>
          <a:p>
            <a:pPr lvl="1"/>
            <a:r>
              <a:rPr lang="en-US" sz="3200" dirty="0" smtClean="0"/>
              <a:t>Member of Congress helps </a:t>
            </a:r>
          </a:p>
          <a:p>
            <a:r>
              <a:rPr lang="en-US" sz="3200" dirty="0" smtClean="0"/>
              <a:t>Member sells shares of company cheap to other Congressmen in exchange for votes to give UPR more land grants </a:t>
            </a:r>
          </a:p>
          <a:p>
            <a:pPr lvl="1"/>
            <a:r>
              <a:rPr lang="en-US" sz="3200" dirty="0" smtClean="0"/>
              <a:t>Main way railroads got land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49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Robber Barons or Captains of Industry?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2" y="1607124"/>
            <a:ext cx="4872789" cy="49329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Carnegie</a:t>
            </a:r>
          </a:p>
          <a:p>
            <a:pPr lvl="1"/>
            <a:r>
              <a:rPr lang="en-US" dirty="0" smtClean="0"/>
              <a:t>Steel (Bessemer Process)</a:t>
            </a:r>
          </a:p>
          <a:p>
            <a:pPr lvl="1"/>
            <a:r>
              <a:rPr lang="en-US" dirty="0" smtClean="0"/>
              <a:t>Carnegie Hall</a:t>
            </a:r>
          </a:p>
          <a:p>
            <a:r>
              <a:rPr lang="en-US" dirty="0" smtClean="0"/>
              <a:t>Rockefeller</a:t>
            </a:r>
          </a:p>
          <a:p>
            <a:pPr lvl="1"/>
            <a:r>
              <a:rPr lang="en-US" dirty="0" smtClean="0"/>
              <a:t>Standard Oil </a:t>
            </a:r>
          </a:p>
          <a:p>
            <a:r>
              <a:rPr lang="en-US" dirty="0" smtClean="0"/>
              <a:t>Vanderbilt </a:t>
            </a:r>
          </a:p>
          <a:p>
            <a:pPr lvl="1"/>
            <a:r>
              <a:rPr lang="en-US" dirty="0" smtClean="0"/>
              <a:t>Railroads </a:t>
            </a:r>
          </a:p>
          <a:p>
            <a:r>
              <a:rPr lang="en-US" dirty="0" smtClean="0"/>
              <a:t>Morgan</a:t>
            </a:r>
          </a:p>
          <a:p>
            <a:pPr lvl="1"/>
            <a:r>
              <a:rPr lang="en-US" dirty="0" smtClean="0"/>
              <a:t>Banking </a:t>
            </a:r>
          </a:p>
          <a:p>
            <a:pPr lvl="1"/>
            <a:r>
              <a:rPr lang="en-US" dirty="0" smtClean="0"/>
              <a:t>Buys out Carnegie for the first billion dollar </a:t>
            </a:r>
            <a:r>
              <a:rPr lang="en-US" dirty="0" smtClean="0"/>
              <a:t>company</a:t>
            </a:r>
          </a:p>
          <a:p>
            <a:r>
              <a:rPr lang="en-US" dirty="0" smtClean="0"/>
              <a:t>Innovation and philanthropy vs. low wages and corrupt practices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04" y="1138046"/>
            <a:ext cx="2207875" cy="2856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57" y="4350682"/>
            <a:ext cx="2242205" cy="1917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51" y="2302586"/>
            <a:ext cx="3207212" cy="24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2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" y="8770"/>
            <a:ext cx="9047747" cy="6849230"/>
          </a:xfrm>
        </p:spPr>
      </p:pic>
    </p:spTree>
    <p:extLst>
      <p:ext uri="{BB962C8B-B14F-4D97-AF65-F5344CB8AC3E}">
        <p14:creationId xmlns:p14="http://schemas.microsoft.com/office/powerpoint/2010/main" val="883240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412</TotalTime>
  <Words>591</Words>
  <Application>Microsoft Office PowerPoint</Application>
  <PresentationFormat>On-screen Show (4:3)</PresentationFormat>
  <Paragraphs>129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Calisto MT</vt:lpstr>
      <vt:lpstr>Tw Cen MT</vt:lpstr>
      <vt:lpstr>Wingdings</vt:lpstr>
      <vt:lpstr>Folio</vt:lpstr>
      <vt:lpstr>Office Theme</vt:lpstr>
      <vt:lpstr>Unit 2 Vocabulary Quiz 9/20 (Thursday)</vt:lpstr>
      <vt:lpstr>America The Story of Us Answers</vt:lpstr>
      <vt:lpstr>Big Business and Labor</vt:lpstr>
      <vt:lpstr>PowerPoint Presentation</vt:lpstr>
      <vt:lpstr>Corporation </vt:lpstr>
      <vt:lpstr>Monopolies </vt:lpstr>
      <vt:lpstr>Credit Mobilier</vt:lpstr>
      <vt:lpstr>Robber Barons or Captains of Industry?  </vt:lpstr>
      <vt:lpstr>PowerPoint Presentation</vt:lpstr>
      <vt:lpstr>PowerPoint Presentation</vt:lpstr>
      <vt:lpstr>Integration </vt:lpstr>
      <vt:lpstr>PowerPoint Presentation</vt:lpstr>
      <vt:lpstr>My Business Empire</vt:lpstr>
      <vt:lpstr>PowerPoint Presentation</vt:lpstr>
      <vt:lpstr>Advertisement</vt:lpstr>
      <vt:lpstr>Labor Unions </vt:lpstr>
      <vt:lpstr>Labor Unions</vt:lpstr>
      <vt:lpstr>Socialism </vt:lpstr>
      <vt:lpstr>Strikes Map </vt:lpstr>
      <vt:lpstr>Strikes </vt:lpstr>
      <vt:lpstr>Women Organize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Business and Labor</dc:title>
  <dc:creator>John Watts</dc:creator>
  <cp:lastModifiedBy>Watts, Johnathan</cp:lastModifiedBy>
  <cp:revision>11</cp:revision>
  <dcterms:created xsi:type="dcterms:W3CDTF">2016-09-22T11:40:11Z</dcterms:created>
  <dcterms:modified xsi:type="dcterms:W3CDTF">2018-09-13T11:46:47Z</dcterms:modified>
</cp:coreProperties>
</file>